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22"/>
  </p:notesMasterIdLst>
  <p:sldIdLst>
    <p:sldId id="352" r:id="rId3"/>
    <p:sldId id="465" r:id="rId4"/>
    <p:sldId id="471" r:id="rId5"/>
    <p:sldId id="487" r:id="rId6"/>
    <p:sldId id="469" r:id="rId7"/>
    <p:sldId id="477" r:id="rId8"/>
    <p:sldId id="488" r:id="rId9"/>
    <p:sldId id="495" r:id="rId10"/>
    <p:sldId id="489" r:id="rId11"/>
    <p:sldId id="494" r:id="rId12"/>
    <p:sldId id="474" r:id="rId13"/>
    <p:sldId id="490" r:id="rId14"/>
    <p:sldId id="491" r:id="rId15"/>
    <p:sldId id="483" r:id="rId16"/>
    <p:sldId id="493" r:id="rId17"/>
    <p:sldId id="478" r:id="rId18"/>
    <p:sldId id="393" r:id="rId19"/>
    <p:sldId id="463" r:id="rId20"/>
    <p:sldId id="350" r:id="rId21"/>
  </p:sldIdLst>
  <p:sldSz cx="9144000" cy="6858000" type="screen4x3"/>
  <p:notesSz cx="7010400" cy="9296400"/>
  <p:defaultTextStyle>
    <a:defPPr>
      <a:defRPr lang="en-US"/>
    </a:defPPr>
    <a:lvl1pPr marL="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an Nguyen" initials="VN" lastIdx="11" clrIdx="6"/>
  <p:cmAuthor id="1" name="Vu Ngoc, Bao" initials="VNB" lastIdx="2" clrIdx="0">
    <p:extLst/>
  </p:cmAuthor>
  <p:cmAuthor id="2" name="Cotrel-Gibbons, Louise" initials="CL" lastIdx="9" clrIdx="1">
    <p:extLst/>
  </p:cmAuthor>
  <p:cmAuthor id="3" name="Microsoft Office User" initials="Office" lastIdx="53" clrIdx="2">
    <p:extLst/>
  </p:cmAuthor>
  <p:cmAuthor id="4" name="Microsoft Office User" initials="Office [2]" lastIdx="1" clrIdx="3">
    <p:extLst/>
  </p:cmAuthor>
  <p:cmAuthor id="5" name="Microsoft Office User" initials="Office [3]" lastIdx="1" clrIdx="4">
    <p:extLst/>
  </p:cmAuthor>
  <p:cmAuthor id="6" name="Canagasabey, Davina" initials="CD" lastIdx="4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DC345B"/>
    <a:srgbClr val="B3FDEC"/>
    <a:srgbClr val="00FA00"/>
    <a:srgbClr val="D50E38"/>
    <a:srgbClr val="EF0F43"/>
    <a:srgbClr val="87FDDD"/>
    <a:srgbClr val="9CEFFD"/>
    <a:srgbClr val="8424FD"/>
    <a:srgbClr val="BA9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78264" autoAdjust="0"/>
  </p:normalViewPr>
  <p:slideViewPr>
    <p:cSldViewPr snapToGrid="0">
      <p:cViewPr varScale="1">
        <p:scale>
          <a:sx n="71" d="100"/>
          <a:sy n="71" d="100"/>
        </p:scale>
        <p:origin x="5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33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887734877644295E-2"/>
          <c:y val="0.122898268778418"/>
          <c:w val="0.92210775931828903"/>
          <c:h val="0.6652872557596970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Sheet1!$C$6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EB9C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Sheet1!$D$3:$K$3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Sheet1!$D$6:$K$6</c:f>
              <c:numCache>
                <c:formatCode>0%</c:formatCode>
                <c:ptCount val="8"/>
                <c:pt idx="0">
                  <c:v>0.51</c:v>
                </c:pt>
                <c:pt idx="1">
                  <c:v>0.68</c:v>
                </c:pt>
                <c:pt idx="2">
                  <c:v>0.53</c:v>
                </c:pt>
                <c:pt idx="3">
                  <c:v>0.57999999999999996</c:v>
                </c:pt>
                <c:pt idx="4">
                  <c:v>0.82</c:v>
                </c:pt>
                <c:pt idx="5">
                  <c:v>0.83</c:v>
                </c:pt>
                <c:pt idx="6">
                  <c:v>0.86</c:v>
                </c:pt>
                <c:pt idx="7">
                  <c:v>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A1-4A10-BCF6-4F6CF93BBFF3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Social Marketing</c:v>
                </c:pt>
              </c:strCache>
            </c:strRef>
          </c:tx>
          <c:spPr>
            <a:solidFill>
              <a:srgbClr val="FBDF5A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A1-4A10-BCF6-4F6CF93BBFF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A1-4A10-BCF6-4F6CF93BBF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Sheet1!$D$3:$K$3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Sheet1!$D$5:$K$5</c:f>
              <c:numCache>
                <c:formatCode>0%</c:formatCode>
                <c:ptCount val="8"/>
                <c:pt idx="0">
                  <c:v>0.14000000000000001</c:v>
                </c:pt>
                <c:pt idx="1">
                  <c:v>0.03</c:v>
                </c:pt>
                <c:pt idx="2">
                  <c:v>0.24</c:v>
                </c:pt>
                <c:pt idx="3">
                  <c:v>0.06</c:v>
                </c:pt>
                <c:pt idx="4">
                  <c:v>0.03</c:v>
                </c:pt>
                <c:pt idx="5">
                  <c:v>0.03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A1-4A10-BCF6-4F6CF93BBFF3}"/>
            </c:ext>
          </c:extLst>
        </c:ser>
        <c:ser>
          <c:idx val="0"/>
          <c:order val="2"/>
          <c:tx>
            <c:strRef>
              <c:f>Sheet1!$C$4</c:f>
              <c:strCache>
                <c:ptCount val="1"/>
                <c:pt idx="0">
                  <c:v>Free</c:v>
                </c:pt>
              </c:strCache>
            </c:strRef>
          </c:tx>
          <c:spPr>
            <a:solidFill>
              <a:srgbClr val="92D4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Sheet1!$D$3:$K$3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Sheet1!$D$4:$K$4</c:f>
              <c:numCache>
                <c:formatCode>0%</c:formatCode>
                <c:ptCount val="8"/>
                <c:pt idx="0">
                  <c:v>0.35</c:v>
                </c:pt>
                <c:pt idx="1">
                  <c:v>0.28999999999999998</c:v>
                </c:pt>
                <c:pt idx="2">
                  <c:v>0.23</c:v>
                </c:pt>
                <c:pt idx="3">
                  <c:v>0.36</c:v>
                </c:pt>
                <c:pt idx="4">
                  <c:v>0.15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A1-4A10-BCF6-4F6CF93BB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800048"/>
        <c:axId val="185800440"/>
      </c:barChart>
      <c:catAx>
        <c:axId val="18580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00440"/>
        <c:crosses val="autoZero"/>
        <c:auto val="1"/>
        <c:lblAlgn val="ctr"/>
        <c:lblOffset val="100"/>
        <c:noMultiLvlLbl val="0"/>
      </c:catAx>
      <c:valAx>
        <c:axId val="185800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0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016192679723"/>
          <c:y val="5.99239444185675E-2"/>
          <c:w val="0.79511675086571199"/>
          <c:h val="0.493141993084619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FSW (N=1248)</c:v>
                </c:pt>
              </c:strCache>
            </c:strRef>
          </c:tx>
          <c:spPr>
            <a:ln>
              <a:solidFill>
                <a:srgbClr val="65810B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8000</c:v>
                </c:pt>
                <c:pt idx="6">
                  <c:v>12000</c:v>
                </c:pt>
                <c:pt idx="7">
                  <c:v>16000</c:v>
                </c:pt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0.95799999999999996</c:v>
                </c:pt>
                <c:pt idx="1">
                  <c:v>0.91300000000000003</c:v>
                </c:pt>
                <c:pt idx="2">
                  <c:v>0.90500000000000003</c:v>
                </c:pt>
                <c:pt idx="3">
                  <c:v>0.79600000000000004</c:v>
                </c:pt>
                <c:pt idx="4">
                  <c:v>0.66900000000000004</c:v>
                </c:pt>
                <c:pt idx="5">
                  <c:v>0.28399999999999997</c:v>
                </c:pt>
                <c:pt idx="6">
                  <c:v>0.105</c:v>
                </c:pt>
                <c:pt idx="7">
                  <c:v>5.6000000000000001E-2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PWID (N=1296)</c:v>
                </c:pt>
              </c:strCache>
            </c:strRef>
          </c:tx>
          <c:spPr>
            <a:ln>
              <a:solidFill>
                <a:srgbClr val="B7D05A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8000</c:v>
                </c:pt>
                <c:pt idx="6">
                  <c:v>12000</c:v>
                </c:pt>
                <c:pt idx="7">
                  <c:v>16000</c:v>
                </c:pt>
              </c:numCache>
            </c:numRef>
          </c:cat>
          <c:val>
            <c:numRef>
              <c:f>Sheet1!$C$2:$C$9</c:f>
              <c:numCache>
                <c:formatCode>0%</c:formatCode>
                <c:ptCount val="8"/>
                <c:pt idx="0">
                  <c:v>0.95599999999999996</c:v>
                </c:pt>
                <c:pt idx="1">
                  <c:v>0.84099999999999997</c:v>
                </c:pt>
                <c:pt idx="2">
                  <c:v>0.83299999999999996</c:v>
                </c:pt>
                <c:pt idx="3">
                  <c:v>0.75700000000000001</c:v>
                </c:pt>
                <c:pt idx="4">
                  <c:v>0.60899999999999999</c:v>
                </c:pt>
                <c:pt idx="5">
                  <c:v>0.23499999999999999</c:v>
                </c:pt>
                <c:pt idx="6">
                  <c:v>6.3E-2</c:v>
                </c:pt>
                <c:pt idx="7">
                  <c:v>0.04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MSM (N=1528)</c:v>
                </c:pt>
              </c:strCache>
            </c:strRef>
          </c:tx>
          <c:spPr>
            <a:ln>
              <a:solidFill>
                <a:srgbClr val="A2A2A2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8000</c:v>
                </c:pt>
                <c:pt idx="6">
                  <c:v>12000</c:v>
                </c:pt>
                <c:pt idx="7">
                  <c:v>16000</c:v>
                </c:pt>
              </c:numCache>
            </c:numRef>
          </c:cat>
          <c:val>
            <c:numRef>
              <c:f>Sheet1!$D$2:$D$9</c:f>
              <c:numCache>
                <c:formatCode>0%</c:formatCode>
                <c:ptCount val="8"/>
                <c:pt idx="0">
                  <c:v>0.998</c:v>
                </c:pt>
                <c:pt idx="1">
                  <c:v>0.997</c:v>
                </c:pt>
                <c:pt idx="2">
                  <c:v>0.995</c:v>
                </c:pt>
                <c:pt idx="3">
                  <c:v>0.98399999999999999</c:v>
                </c:pt>
                <c:pt idx="4">
                  <c:v>0.95199999999999996</c:v>
                </c:pt>
                <c:pt idx="5">
                  <c:v>0.69099999999999995</c:v>
                </c:pt>
                <c:pt idx="6">
                  <c:v>0.42</c:v>
                </c:pt>
                <c:pt idx="7">
                  <c:v>0.27700000000000002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2034536"/>
        <c:axId val="193588968"/>
      </c:lineChart>
      <c:catAx>
        <c:axId val="132034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93588968"/>
        <c:crosses val="autoZero"/>
        <c:auto val="1"/>
        <c:lblAlgn val="ctr"/>
        <c:lblOffset val="100"/>
        <c:noMultiLvlLbl val="0"/>
      </c:catAx>
      <c:valAx>
        <c:axId val="19358896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2034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960483524647299E-2"/>
          <c:y val="0.62189638868548502"/>
          <c:w val="0.94130916085261795"/>
          <c:h val="8.621621083858570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B9C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5125984</c:v>
                </c:pt>
                <c:pt idx="1">
                  <c:v>10874643</c:v>
                </c:pt>
                <c:pt idx="2">
                  <c:v>27854684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33-407B-A41F-39E0F8A62B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399192"/>
        <c:axId val="193399584"/>
      </c:barChart>
      <c:catAx>
        <c:axId val="19339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99584"/>
        <c:crosses val="autoZero"/>
        <c:auto val="1"/>
        <c:lblAlgn val="ctr"/>
        <c:lblOffset val="100"/>
        <c:noMultiLvlLbl val="0"/>
      </c:catAx>
      <c:valAx>
        <c:axId val="19339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9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92543640068"/>
          <c:y val="4.5685699750853598E-2"/>
          <c:w val="0.85694426177224203"/>
          <c:h val="0.67475439606713705"/>
        </c:manualLayout>
      </c:layout>
      <c:lineChart>
        <c:grouping val="standard"/>
        <c:varyColors val="0"/>
        <c:ser>
          <c:idx val="0"/>
          <c:order val="0"/>
          <c:tx>
            <c:strRef>
              <c:f>'Availability of condom by types'!$D$6</c:f>
              <c:strCache>
                <c:ptCount val="1"/>
                <c:pt idx="0">
                  <c:v>Fully subsidized</c:v>
                </c:pt>
              </c:strCache>
            </c:strRef>
          </c:tx>
          <c:spPr>
            <a:ln w="28575" cap="rnd">
              <a:solidFill>
                <a:srgbClr val="92D4D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92D4D3"/>
                </a:solidFill>
              </a:ln>
              <a:effectLst/>
            </c:spPr>
          </c:marker>
          <c:cat>
            <c:numRef>
              <c:f>'Availability of condom by types'!$E$5:$H$5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2016</c:v>
                </c:pt>
              </c:numCache>
            </c:numRef>
          </c:cat>
          <c:val>
            <c:numRef>
              <c:f>'Availability of condom by types'!$E$6:$H$6</c:f>
              <c:numCache>
                <c:formatCode>0%</c:formatCode>
                <c:ptCount val="4"/>
                <c:pt idx="0">
                  <c:v>0.17</c:v>
                </c:pt>
                <c:pt idx="1">
                  <c:v>0.13</c:v>
                </c:pt>
                <c:pt idx="2">
                  <c:v>0.13</c:v>
                </c:pt>
                <c:pt idx="3">
                  <c:v>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96-4AB1-8182-F415EA3DC642}"/>
            </c:ext>
          </c:extLst>
        </c:ser>
        <c:ser>
          <c:idx val="1"/>
          <c:order val="1"/>
          <c:tx>
            <c:strRef>
              <c:f>'Availability of condom by types'!$D$7</c:f>
              <c:strCache>
                <c:ptCount val="1"/>
                <c:pt idx="0">
                  <c:v>Social Marketing</c:v>
                </c:pt>
              </c:strCache>
            </c:strRef>
          </c:tx>
          <c:spPr>
            <a:ln w="28575" cap="rnd">
              <a:solidFill>
                <a:srgbClr val="EB9CA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EB9CA5"/>
                </a:solidFill>
              </a:ln>
              <a:effectLst/>
            </c:spPr>
          </c:marker>
          <c:cat>
            <c:numRef>
              <c:f>'Availability of condom by types'!$E$5:$H$5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2016</c:v>
                </c:pt>
              </c:numCache>
            </c:numRef>
          </c:cat>
          <c:val>
            <c:numRef>
              <c:f>'Availability of condom by types'!$E$7:$H$7</c:f>
              <c:numCache>
                <c:formatCode>0%</c:formatCode>
                <c:ptCount val="4"/>
                <c:pt idx="0">
                  <c:v>0.71</c:v>
                </c:pt>
                <c:pt idx="1">
                  <c:v>0.74</c:v>
                </c:pt>
                <c:pt idx="2">
                  <c:v>0.69</c:v>
                </c:pt>
                <c:pt idx="3">
                  <c:v>0.12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196-4AB1-8182-F415EA3DC642}"/>
            </c:ext>
          </c:extLst>
        </c:ser>
        <c:ser>
          <c:idx val="2"/>
          <c:order val="2"/>
          <c:tx>
            <c:strRef>
              <c:f>'Availability of condom by types'!$D$8</c:f>
              <c:strCache>
                <c:ptCount val="1"/>
                <c:pt idx="0">
                  <c:v>Commercial</c:v>
                </c:pt>
              </c:strCache>
            </c:strRef>
          </c:tx>
          <c:spPr>
            <a:ln w="28575" cap="rnd">
              <a:solidFill>
                <a:srgbClr val="FBDF5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BDF5A"/>
                </a:solidFill>
              </a:ln>
              <a:effectLst/>
            </c:spPr>
          </c:marker>
          <c:cat>
            <c:numRef>
              <c:f>'Availability of condom by types'!$E$5:$H$5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2016</c:v>
                </c:pt>
              </c:numCache>
            </c:numRef>
          </c:cat>
          <c:val>
            <c:numRef>
              <c:f>'Availability of condom by types'!$E$8:$H$8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0.21</c:v>
                </c:pt>
                <c:pt idx="2">
                  <c:v>0.25</c:v>
                </c:pt>
                <c:pt idx="3">
                  <c:v>0.74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196-4AB1-8182-F415EA3DC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01224"/>
        <c:axId val="129867928"/>
      </c:lineChart>
      <c:catAx>
        <c:axId val="18580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67928"/>
        <c:crosses val="autoZero"/>
        <c:auto val="1"/>
        <c:lblAlgn val="ctr"/>
        <c:lblOffset val="100"/>
        <c:noMultiLvlLbl val="0"/>
      </c:catAx>
      <c:valAx>
        <c:axId val="12986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0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2404735258503697E-2"/>
          <c:y val="0.78863803319557202"/>
          <c:w val="0.92443275338574704"/>
          <c:h val="0.21136196680442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Private sector investment in local condom market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Condoms!$A$11</c:f>
              <c:strCache>
                <c:ptCount val="1"/>
                <c:pt idx="0">
                  <c:v>Condom investment in USD (cumulative)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Condoms!$B$10:$G$10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2019f</c:v>
                </c:pt>
                <c:pt idx="5">
                  <c:v>2020f</c:v>
                </c:pt>
              </c:strCache>
            </c:strRef>
          </c:cat>
          <c:val>
            <c:numRef>
              <c:f>Condoms!$B$11:$G$11</c:f>
              <c:numCache>
                <c:formatCode>#,##0</c:formatCode>
                <c:ptCount val="6"/>
                <c:pt idx="0">
                  <c:v>187300.8849557522</c:v>
                </c:pt>
                <c:pt idx="1">
                  <c:v>1165072.7673893799</c:v>
                </c:pt>
                <c:pt idx="2">
                  <c:v>1776079.24238938</c:v>
                </c:pt>
                <c:pt idx="3">
                  <c:v>2341765.8245132701</c:v>
                </c:pt>
                <c:pt idx="4">
                  <c:v>3368335.2241416001</c:v>
                </c:pt>
                <c:pt idx="5">
                  <c:v>3893977.4929362801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A7-4772-9812-D4F32F637A6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94533560"/>
        <c:axId val="394533952"/>
      </c:lineChart>
      <c:catAx>
        <c:axId val="39453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33952"/>
        <c:crosses val="autoZero"/>
        <c:auto val="1"/>
        <c:lblAlgn val="ctr"/>
        <c:lblOffset val="100"/>
        <c:noMultiLvlLbl val="0"/>
      </c:catAx>
      <c:valAx>
        <c:axId val="39453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3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887734877644295E-2"/>
          <c:y val="0.122898268778418"/>
          <c:w val="0.92210775931828903"/>
          <c:h val="0.6652872557596970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Sheet1!$C$6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EB9C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Sheet1!$D$3:$K$3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Sheet1!$D$6:$K$6</c:f>
              <c:numCache>
                <c:formatCode>0%</c:formatCode>
                <c:ptCount val="8"/>
                <c:pt idx="0">
                  <c:v>0.51</c:v>
                </c:pt>
                <c:pt idx="1">
                  <c:v>0.68</c:v>
                </c:pt>
                <c:pt idx="2">
                  <c:v>0.53</c:v>
                </c:pt>
                <c:pt idx="3">
                  <c:v>0.57999999999999996</c:v>
                </c:pt>
                <c:pt idx="4">
                  <c:v>0.82</c:v>
                </c:pt>
                <c:pt idx="5">
                  <c:v>0.83</c:v>
                </c:pt>
                <c:pt idx="6">
                  <c:v>0.86</c:v>
                </c:pt>
                <c:pt idx="7">
                  <c:v>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A1-4A10-BCF6-4F6CF93BBFF3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Social Marketing</c:v>
                </c:pt>
              </c:strCache>
            </c:strRef>
          </c:tx>
          <c:spPr>
            <a:solidFill>
              <a:srgbClr val="FBDF5A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A1-4A10-BCF6-4F6CF93BBFF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A1-4A10-BCF6-4F6CF93BBF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Sheet1!$D$3:$K$3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Sheet1!$D$5:$K$5</c:f>
              <c:numCache>
                <c:formatCode>0%</c:formatCode>
                <c:ptCount val="8"/>
                <c:pt idx="0">
                  <c:v>0.14000000000000001</c:v>
                </c:pt>
                <c:pt idx="1">
                  <c:v>0.03</c:v>
                </c:pt>
                <c:pt idx="2">
                  <c:v>0.24</c:v>
                </c:pt>
                <c:pt idx="3">
                  <c:v>0.06</c:v>
                </c:pt>
                <c:pt idx="4">
                  <c:v>0.03</c:v>
                </c:pt>
                <c:pt idx="5">
                  <c:v>0.03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A1-4A10-BCF6-4F6CF93BBFF3}"/>
            </c:ext>
          </c:extLst>
        </c:ser>
        <c:ser>
          <c:idx val="0"/>
          <c:order val="2"/>
          <c:tx>
            <c:strRef>
              <c:f>Sheet1!$C$4</c:f>
              <c:strCache>
                <c:ptCount val="1"/>
                <c:pt idx="0">
                  <c:v>Free</c:v>
                </c:pt>
              </c:strCache>
            </c:strRef>
          </c:tx>
          <c:spPr>
            <a:solidFill>
              <a:srgbClr val="92D4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Sheet1!$D$3:$K$3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Sheet1!$D$4:$K$4</c:f>
              <c:numCache>
                <c:formatCode>0%</c:formatCode>
                <c:ptCount val="8"/>
                <c:pt idx="0">
                  <c:v>0.35</c:v>
                </c:pt>
                <c:pt idx="1">
                  <c:v>0.28999999999999998</c:v>
                </c:pt>
                <c:pt idx="2">
                  <c:v>0.23</c:v>
                </c:pt>
                <c:pt idx="3">
                  <c:v>0.36</c:v>
                </c:pt>
                <c:pt idx="4">
                  <c:v>0.15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A1-4A10-BCF6-4F6CF93BB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4536304"/>
        <c:axId val="394536696"/>
      </c:barChart>
      <c:catAx>
        <c:axId val="39453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36696"/>
        <c:crosses val="autoZero"/>
        <c:auto val="1"/>
        <c:lblAlgn val="ctr"/>
        <c:lblOffset val="100"/>
        <c:noMultiLvlLbl val="0"/>
      </c:catAx>
      <c:valAx>
        <c:axId val="394536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3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77FC9-093B-4D01-8793-1C91C7ED34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494A87-BEA6-4382-B953-F023346512D8}">
      <dgm:prSet phldrT="[Text]"/>
      <dgm:spPr>
        <a:ln>
          <a:solidFill>
            <a:srgbClr val="EB9CA5"/>
          </a:solidFill>
        </a:ln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Medevice3s</a:t>
          </a:r>
        </a:p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Gallant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4154B0-A07C-4B55-B071-457BC52A6577}" type="parTrans" cxnId="{F695FE7F-9115-47DA-A776-AE9B3CEFF81D}">
      <dgm:prSet/>
      <dgm:spPr/>
      <dgm:t>
        <a:bodyPr/>
        <a:lstStyle/>
        <a:p>
          <a:endParaRPr lang="en-US"/>
        </a:p>
      </dgm:t>
    </dgm:pt>
    <dgm:pt modelId="{33715F02-D796-4A4F-8256-C4CB55B003A0}" type="sibTrans" cxnId="{F695FE7F-9115-47DA-A776-AE9B3CEFF81D}">
      <dgm:prSet/>
      <dgm:spPr/>
      <dgm:t>
        <a:bodyPr/>
        <a:lstStyle/>
        <a:p>
          <a:endParaRPr lang="en-US"/>
        </a:p>
      </dgm:t>
    </dgm:pt>
    <dgm:pt modelId="{27FE7799-003F-42CB-9CFB-2A8A245EC3C3}">
      <dgm:prSet phldrT="[Text]"/>
      <dgm:spPr>
        <a:ln>
          <a:solidFill>
            <a:srgbClr val="FBDF5A"/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Distributor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DUMIYO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(24 provinces)</a:t>
          </a:r>
        </a:p>
      </dgm:t>
    </dgm:pt>
    <dgm:pt modelId="{0F3EBF16-B968-45A1-9919-C26B9600241E}" type="parTrans" cxnId="{197908CB-2E24-45FF-AED7-223DD7CCC639}">
      <dgm:prSet/>
      <dgm:spPr>
        <a:ln>
          <a:solidFill>
            <a:srgbClr val="FBDF5A"/>
          </a:solidFill>
        </a:ln>
      </dgm:spPr>
      <dgm:t>
        <a:bodyPr/>
        <a:lstStyle/>
        <a:p>
          <a:endParaRPr lang="en-US"/>
        </a:p>
      </dgm:t>
    </dgm:pt>
    <dgm:pt modelId="{E918E029-070C-446F-A327-99CBF5FCE83F}" type="sibTrans" cxnId="{197908CB-2E24-45FF-AED7-223DD7CCC639}">
      <dgm:prSet/>
      <dgm:spPr/>
      <dgm:t>
        <a:bodyPr/>
        <a:lstStyle/>
        <a:p>
          <a:endParaRPr lang="en-US"/>
        </a:p>
      </dgm:t>
    </dgm:pt>
    <dgm:pt modelId="{2AECCE54-7849-4892-A5E2-70451BA9E890}">
      <dgm:prSet phldrT="[Text]"/>
      <dgm:spPr>
        <a:ln>
          <a:solidFill>
            <a:srgbClr val="92D4D3"/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Hotel/guesthouse</a:t>
          </a:r>
        </a:p>
      </dgm:t>
    </dgm:pt>
    <dgm:pt modelId="{D13BCF4D-6F29-493A-A92E-9A776FA5DD03}" type="parTrans" cxnId="{B16BBC53-EAF1-44E2-89AD-B0DA952DAB56}">
      <dgm:prSet/>
      <dgm:spPr>
        <a:ln>
          <a:solidFill>
            <a:srgbClr val="92D4D3"/>
          </a:solidFill>
        </a:ln>
      </dgm:spPr>
      <dgm:t>
        <a:bodyPr/>
        <a:lstStyle/>
        <a:p>
          <a:endParaRPr lang="en-US"/>
        </a:p>
      </dgm:t>
    </dgm:pt>
    <dgm:pt modelId="{CFB02090-249A-4EC4-A2E1-ED723C79B32D}" type="sibTrans" cxnId="{B16BBC53-EAF1-44E2-89AD-B0DA952DAB56}">
      <dgm:prSet/>
      <dgm:spPr/>
      <dgm:t>
        <a:bodyPr/>
        <a:lstStyle/>
        <a:p>
          <a:endParaRPr lang="en-US"/>
        </a:p>
      </dgm:t>
    </dgm:pt>
    <dgm:pt modelId="{49A2C679-FA7A-4984-B5C1-C5717F94AE35}">
      <dgm:prSet phldrT="[Text]"/>
      <dgm:spPr>
        <a:ln>
          <a:solidFill>
            <a:srgbClr val="92D4D3"/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Pharmacies</a:t>
          </a:r>
        </a:p>
      </dgm:t>
    </dgm:pt>
    <dgm:pt modelId="{B6576ABB-DB5A-48EF-863A-BD21D722CD78}" type="parTrans" cxnId="{274708BD-3AA1-474F-B1CC-EACDA3BBD06B}">
      <dgm:prSet/>
      <dgm:spPr>
        <a:ln>
          <a:solidFill>
            <a:srgbClr val="92D4D3"/>
          </a:solidFill>
        </a:ln>
      </dgm:spPr>
      <dgm:t>
        <a:bodyPr/>
        <a:lstStyle/>
        <a:p>
          <a:endParaRPr lang="en-US"/>
        </a:p>
      </dgm:t>
    </dgm:pt>
    <dgm:pt modelId="{F11537D5-1B35-4567-97E1-E7267E4F2712}" type="sibTrans" cxnId="{274708BD-3AA1-474F-B1CC-EACDA3BBD06B}">
      <dgm:prSet/>
      <dgm:spPr/>
      <dgm:t>
        <a:bodyPr/>
        <a:lstStyle/>
        <a:p>
          <a:endParaRPr lang="en-US"/>
        </a:p>
      </dgm:t>
    </dgm:pt>
    <dgm:pt modelId="{B9F7AD9F-3ECB-49D1-9736-F3832061074E}">
      <dgm:prSet phldrT="[Text]"/>
      <dgm:spPr>
        <a:ln>
          <a:solidFill>
            <a:srgbClr val="FBDF5A"/>
          </a:solidFill>
        </a:ln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CBOs/social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enterprises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(28 in 10 provinces)</a:t>
          </a:r>
        </a:p>
      </dgm:t>
    </dgm:pt>
    <dgm:pt modelId="{6F5065D6-9555-4FC8-9EB3-6E42ED4002BA}" type="parTrans" cxnId="{8F18B8ED-7CB9-4584-8169-EC33B23DFA74}">
      <dgm:prSet/>
      <dgm:spPr>
        <a:ln>
          <a:solidFill>
            <a:srgbClr val="FBDF5A"/>
          </a:solidFill>
        </a:ln>
      </dgm:spPr>
      <dgm:t>
        <a:bodyPr/>
        <a:lstStyle/>
        <a:p>
          <a:endParaRPr lang="en-US"/>
        </a:p>
      </dgm:t>
    </dgm:pt>
    <dgm:pt modelId="{473F4934-3CD4-4E10-9981-18B659F919B2}" type="sibTrans" cxnId="{8F18B8ED-7CB9-4584-8169-EC33B23DFA74}">
      <dgm:prSet/>
      <dgm:spPr/>
      <dgm:t>
        <a:bodyPr/>
        <a:lstStyle/>
        <a:p>
          <a:endParaRPr lang="en-US"/>
        </a:p>
      </dgm:t>
    </dgm:pt>
    <dgm:pt modelId="{009DE0FA-671F-4F1A-B39C-1F5EC2707A80}">
      <dgm:prSet/>
      <dgm:spPr>
        <a:ln>
          <a:solidFill>
            <a:srgbClr val="92D4D3"/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Supermarket</a:t>
          </a:r>
        </a:p>
      </dgm:t>
    </dgm:pt>
    <dgm:pt modelId="{2C1AA055-68BA-47D2-BDDF-8A9512636329}" type="parTrans" cxnId="{863AFBD5-8B3F-4A3E-926E-9408C334A224}">
      <dgm:prSet/>
      <dgm:spPr>
        <a:ln>
          <a:solidFill>
            <a:srgbClr val="92D4D3"/>
          </a:solidFill>
        </a:ln>
      </dgm:spPr>
      <dgm:t>
        <a:bodyPr/>
        <a:lstStyle/>
        <a:p>
          <a:endParaRPr lang="en-US"/>
        </a:p>
      </dgm:t>
    </dgm:pt>
    <dgm:pt modelId="{4A3C3609-3AD0-4EF0-8CE0-D4D4E0895D8D}" type="sibTrans" cxnId="{863AFBD5-8B3F-4A3E-926E-9408C334A224}">
      <dgm:prSet/>
      <dgm:spPr/>
      <dgm:t>
        <a:bodyPr/>
        <a:lstStyle/>
        <a:p>
          <a:endParaRPr lang="en-US"/>
        </a:p>
      </dgm:t>
    </dgm:pt>
    <dgm:pt modelId="{0DD20572-E5FD-429C-B475-A53342DB8269}">
      <dgm:prSet custT="1"/>
      <dgm:spPr>
        <a:ln>
          <a:solidFill>
            <a:srgbClr val="92D4D3"/>
          </a:solidFill>
        </a:ln>
      </dgm:spPr>
      <dgm:t>
        <a:bodyPr/>
        <a:lstStyle/>
        <a:p>
          <a:r>
            <a:rPr lang="en-US" sz="1050" b="0" dirty="0">
              <a:latin typeface="Calibri" panose="020F0502020204030204" pitchFamily="34" charset="0"/>
              <a:cs typeface="Calibri" panose="020F0502020204030204" pitchFamily="34" charset="0"/>
            </a:rPr>
            <a:t>Key population client </a:t>
          </a:r>
        </a:p>
      </dgm:t>
    </dgm:pt>
    <dgm:pt modelId="{6AA6ED13-3EC3-41B5-A8B0-67050CD5A9E3}" type="parTrans" cxnId="{A51338D0-8CCE-48D0-9D6D-C1EEC6BF14E2}">
      <dgm:prSet/>
      <dgm:spPr>
        <a:ln>
          <a:solidFill>
            <a:srgbClr val="92D4D3"/>
          </a:solidFill>
        </a:ln>
      </dgm:spPr>
      <dgm:t>
        <a:bodyPr/>
        <a:lstStyle/>
        <a:p>
          <a:endParaRPr lang="en-US"/>
        </a:p>
      </dgm:t>
    </dgm:pt>
    <dgm:pt modelId="{092949ED-8DC6-4B89-94B8-BAB888E3317E}" type="sibTrans" cxnId="{A51338D0-8CCE-48D0-9D6D-C1EEC6BF14E2}">
      <dgm:prSet/>
      <dgm:spPr/>
      <dgm:t>
        <a:bodyPr/>
        <a:lstStyle/>
        <a:p>
          <a:endParaRPr lang="en-US"/>
        </a:p>
      </dgm:t>
    </dgm:pt>
    <dgm:pt modelId="{7D2D4BDB-1B03-4C4D-B321-451E8CDA4936}">
      <dgm:prSet/>
      <dgm:spPr>
        <a:ln>
          <a:solidFill>
            <a:srgbClr val="92D4D3"/>
          </a:solidFill>
        </a:ln>
      </dgm:spPr>
      <dgm:t>
        <a:bodyPr/>
        <a:lstStyle/>
        <a:p>
          <a:r>
            <a:rPr lang="en-US" dirty="0"/>
            <a:t>Pharmacies/</a:t>
          </a:r>
        </a:p>
        <a:p>
          <a:r>
            <a:rPr lang="en-US" dirty="0"/>
            <a:t>HIV Hotpots</a:t>
          </a:r>
          <a:endParaRPr lang="en-US" b="0" dirty="0"/>
        </a:p>
      </dgm:t>
    </dgm:pt>
    <dgm:pt modelId="{A58C25A2-69DD-457D-9211-1DD2C6063BAF}" type="parTrans" cxnId="{CF4C7427-6381-467C-8C7B-A49C57FAE398}">
      <dgm:prSet/>
      <dgm:spPr>
        <a:ln>
          <a:solidFill>
            <a:srgbClr val="92D4D3"/>
          </a:solidFill>
        </a:ln>
      </dgm:spPr>
      <dgm:t>
        <a:bodyPr/>
        <a:lstStyle/>
        <a:p>
          <a:endParaRPr lang="en-US"/>
        </a:p>
      </dgm:t>
    </dgm:pt>
    <dgm:pt modelId="{C7FF9107-3637-48FA-803A-8B8E36721F86}" type="sibTrans" cxnId="{CF4C7427-6381-467C-8C7B-A49C57FAE398}">
      <dgm:prSet/>
      <dgm:spPr/>
      <dgm:t>
        <a:bodyPr/>
        <a:lstStyle/>
        <a:p>
          <a:endParaRPr lang="en-US"/>
        </a:p>
      </dgm:t>
    </dgm:pt>
    <dgm:pt modelId="{0A28B6F7-5EC2-4403-94D2-281335BCB4EF}">
      <dgm:prSet/>
      <dgm:spPr>
        <a:ln>
          <a:solidFill>
            <a:srgbClr val="92D4D3"/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Online</a:t>
          </a:r>
        </a:p>
      </dgm:t>
    </dgm:pt>
    <dgm:pt modelId="{E7E07F1B-EEEF-4191-924B-B9643AF4930E}" type="parTrans" cxnId="{39122F90-B5C0-40B2-9EFC-80A1F9863C74}">
      <dgm:prSet/>
      <dgm:spPr>
        <a:ln>
          <a:solidFill>
            <a:srgbClr val="92D4D3"/>
          </a:solidFill>
        </a:ln>
      </dgm:spPr>
      <dgm:t>
        <a:bodyPr/>
        <a:lstStyle/>
        <a:p>
          <a:endParaRPr lang="en-US"/>
        </a:p>
      </dgm:t>
    </dgm:pt>
    <dgm:pt modelId="{2215E259-320E-47E2-ACCF-2539C888416F}" type="sibTrans" cxnId="{39122F90-B5C0-40B2-9EFC-80A1F9863C74}">
      <dgm:prSet/>
      <dgm:spPr/>
      <dgm:t>
        <a:bodyPr/>
        <a:lstStyle/>
        <a:p>
          <a:endParaRPr lang="en-US"/>
        </a:p>
      </dgm:t>
    </dgm:pt>
    <dgm:pt modelId="{0C657292-CAAD-4291-9D0C-5BAFCE6F463D}" type="pres">
      <dgm:prSet presAssocID="{86777FC9-093B-4D01-8793-1C91C7ED34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9E4BDC-7979-45F0-ACBC-F477ADA9452C}" type="pres">
      <dgm:prSet presAssocID="{54494A87-BEA6-4382-B953-F023346512D8}" presName="hierRoot1" presStyleCnt="0"/>
      <dgm:spPr/>
    </dgm:pt>
    <dgm:pt modelId="{15349C6B-BABD-46AD-8D65-5E73C8A0C835}" type="pres">
      <dgm:prSet presAssocID="{54494A87-BEA6-4382-B953-F023346512D8}" presName="composite" presStyleCnt="0"/>
      <dgm:spPr/>
    </dgm:pt>
    <dgm:pt modelId="{8E498172-4720-4561-91EF-850C42E70972}" type="pres">
      <dgm:prSet presAssocID="{54494A87-BEA6-4382-B953-F023346512D8}" presName="background" presStyleLbl="node0" presStyleIdx="0" presStyleCnt="1"/>
      <dgm:spPr>
        <a:solidFill>
          <a:srgbClr val="EB9CA5"/>
        </a:solidFill>
        <a:ln>
          <a:noFill/>
        </a:ln>
      </dgm:spPr>
    </dgm:pt>
    <dgm:pt modelId="{E56DE666-7A9D-49A8-89E0-7A631C7F77E6}" type="pres">
      <dgm:prSet presAssocID="{54494A87-BEA6-4382-B953-F023346512D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5CE26-172D-43A1-98DE-C7D1C8D0015C}" type="pres">
      <dgm:prSet presAssocID="{54494A87-BEA6-4382-B953-F023346512D8}" presName="hierChild2" presStyleCnt="0"/>
      <dgm:spPr/>
    </dgm:pt>
    <dgm:pt modelId="{5F2CFB29-26AB-4466-9566-D7A7E77D5230}" type="pres">
      <dgm:prSet presAssocID="{0F3EBF16-B968-45A1-9919-C26B9600241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E7F1E06-D9F0-4E85-AA7B-241A56C4E9B1}" type="pres">
      <dgm:prSet presAssocID="{27FE7799-003F-42CB-9CFB-2A8A245EC3C3}" presName="hierRoot2" presStyleCnt="0"/>
      <dgm:spPr/>
    </dgm:pt>
    <dgm:pt modelId="{69C946AE-51CB-482B-9F6C-5F53527570D2}" type="pres">
      <dgm:prSet presAssocID="{27FE7799-003F-42CB-9CFB-2A8A245EC3C3}" presName="composite2" presStyleCnt="0"/>
      <dgm:spPr/>
    </dgm:pt>
    <dgm:pt modelId="{C09FB0A9-2F11-4AB3-87DB-B17638749C72}" type="pres">
      <dgm:prSet presAssocID="{27FE7799-003F-42CB-9CFB-2A8A245EC3C3}" presName="background2" presStyleLbl="node2" presStyleIdx="0" presStyleCnt="2"/>
      <dgm:spPr>
        <a:solidFill>
          <a:srgbClr val="FBDF5A"/>
        </a:solidFill>
        <a:ln>
          <a:noFill/>
        </a:ln>
      </dgm:spPr>
    </dgm:pt>
    <dgm:pt modelId="{CFEE85F5-BB24-42B0-B846-6A2FA1CE83DD}" type="pres">
      <dgm:prSet presAssocID="{27FE7799-003F-42CB-9CFB-2A8A245EC3C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10215A-FAD2-4D1D-84CF-F9CC38F0AED4}" type="pres">
      <dgm:prSet presAssocID="{27FE7799-003F-42CB-9CFB-2A8A245EC3C3}" presName="hierChild3" presStyleCnt="0"/>
      <dgm:spPr/>
    </dgm:pt>
    <dgm:pt modelId="{37D79BC7-6BCC-4503-8B26-C8609EC16B0B}" type="pres">
      <dgm:prSet presAssocID="{D13BCF4D-6F29-493A-A92E-9A776FA5DD03}" presName="Name17" presStyleLbl="parChTrans1D3" presStyleIdx="0" presStyleCnt="6"/>
      <dgm:spPr/>
      <dgm:t>
        <a:bodyPr/>
        <a:lstStyle/>
        <a:p>
          <a:endParaRPr lang="en-US"/>
        </a:p>
      </dgm:t>
    </dgm:pt>
    <dgm:pt modelId="{068F6285-4B44-4F15-82BF-68B2A83593FD}" type="pres">
      <dgm:prSet presAssocID="{2AECCE54-7849-4892-A5E2-70451BA9E890}" presName="hierRoot3" presStyleCnt="0"/>
      <dgm:spPr/>
    </dgm:pt>
    <dgm:pt modelId="{9F2FAAB5-2B52-4A67-B022-35B58AC622EE}" type="pres">
      <dgm:prSet presAssocID="{2AECCE54-7849-4892-A5E2-70451BA9E890}" presName="composite3" presStyleCnt="0"/>
      <dgm:spPr/>
    </dgm:pt>
    <dgm:pt modelId="{B2EAD3FF-A416-4E35-84A4-F673AF5B162C}" type="pres">
      <dgm:prSet presAssocID="{2AECCE54-7849-4892-A5E2-70451BA9E890}" presName="background3" presStyleLbl="node3" presStyleIdx="0" presStyleCnt="6"/>
      <dgm:spPr>
        <a:solidFill>
          <a:srgbClr val="92D4D3"/>
        </a:solidFill>
        <a:ln>
          <a:noFill/>
        </a:ln>
      </dgm:spPr>
    </dgm:pt>
    <dgm:pt modelId="{76A591E9-B961-4B36-A616-93FB93DDC5C4}" type="pres">
      <dgm:prSet presAssocID="{2AECCE54-7849-4892-A5E2-70451BA9E890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5D2D70-4FC2-4E49-81B0-FDD77DC4A478}" type="pres">
      <dgm:prSet presAssocID="{2AECCE54-7849-4892-A5E2-70451BA9E890}" presName="hierChild4" presStyleCnt="0"/>
      <dgm:spPr/>
    </dgm:pt>
    <dgm:pt modelId="{C83DA2F9-8445-403D-A8C0-2655A2A196F0}" type="pres">
      <dgm:prSet presAssocID="{B6576ABB-DB5A-48EF-863A-BD21D722CD78}" presName="Name17" presStyleLbl="parChTrans1D3" presStyleIdx="1" presStyleCnt="6"/>
      <dgm:spPr/>
      <dgm:t>
        <a:bodyPr/>
        <a:lstStyle/>
        <a:p>
          <a:endParaRPr lang="en-US"/>
        </a:p>
      </dgm:t>
    </dgm:pt>
    <dgm:pt modelId="{FD85C7E6-EDB1-4F12-9733-E5CFC83CD85D}" type="pres">
      <dgm:prSet presAssocID="{49A2C679-FA7A-4984-B5C1-C5717F94AE35}" presName="hierRoot3" presStyleCnt="0"/>
      <dgm:spPr/>
    </dgm:pt>
    <dgm:pt modelId="{75F73195-F7EA-4273-AF90-BAE1594AB409}" type="pres">
      <dgm:prSet presAssocID="{49A2C679-FA7A-4984-B5C1-C5717F94AE35}" presName="composite3" presStyleCnt="0"/>
      <dgm:spPr/>
    </dgm:pt>
    <dgm:pt modelId="{310C8373-A231-463D-A306-6CD3933D78D1}" type="pres">
      <dgm:prSet presAssocID="{49A2C679-FA7A-4984-B5C1-C5717F94AE35}" presName="background3" presStyleLbl="node3" presStyleIdx="1" presStyleCnt="6"/>
      <dgm:spPr>
        <a:solidFill>
          <a:srgbClr val="92D4D3"/>
        </a:solidFill>
        <a:ln>
          <a:noFill/>
        </a:ln>
      </dgm:spPr>
    </dgm:pt>
    <dgm:pt modelId="{77B5EBB5-0320-4DAB-8FEE-027E0EA15DB3}" type="pres">
      <dgm:prSet presAssocID="{49A2C679-FA7A-4984-B5C1-C5717F94AE35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8CEB8A-194B-44B0-97AE-8007EC6541EB}" type="pres">
      <dgm:prSet presAssocID="{49A2C679-FA7A-4984-B5C1-C5717F94AE35}" presName="hierChild4" presStyleCnt="0"/>
      <dgm:spPr/>
    </dgm:pt>
    <dgm:pt modelId="{A1821551-B86B-46F9-BD74-E48C5FB97B01}" type="pres">
      <dgm:prSet presAssocID="{2C1AA055-68BA-47D2-BDDF-8A9512636329}" presName="Name17" presStyleLbl="parChTrans1D3" presStyleIdx="2" presStyleCnt="6"/>
      <dgm:spPr/>
      <dgm:t>
        <a:bodyPr/>
        <a:lstStyle/>
        <a:p>
          <a:endParaRPr lang="en-US"/>
        </a:p>
      </dgm:t>
    </dgm:pt>
    <dgm:pt modelId="{C9F9E772-FAFF-4548-A915-08F98F10019F}" type="pres">
      <dgm:prSet presAssocID="{009DE0FA-671F-4F1A-B39C-1F5EC2707A80}" presName="hierRoot3" presStyleCnt="0"/>
      <dgm:spPr/>
    </dgm:pt>
    <dgm:pt modelId="{080A92E0-0ACC-4B09-97DD-A88E6FFA38BA}" type="pres">
      <dgm:prSet presAssocID="{009DE0FA-671F-4F1A-B39C-1F5EC2707A80}" presName="composite3" presStyleCnt="0"/>
      <dgm:spPr/>
    </dgm:pt>
    <dgm:pt modelId="{F0C32C53-35D2-478A-86C0-ADF2569837BB}" type="pres">
      <dgm:prSet presAssocID="{009DE0FA-671F-4F1A-B39C-1F5EC2707A80}" presName="background3" presStyleLbl="node3" presStyleIdx="2" presStyleCnt="6"/>
      <dgm:spPr>
        <a:solidFill>
          <a:srgbClr val="92D4D3"/>
        </a:solidFill>
        <a:ln>
          <a:noFill/>
        </a:ln>
      </dgm:spPr>
    </dgm:pt>
    <dgm:pt modelId="{B6B48182-0771-45B7-8DC5-CACBD071C0BC}" type="pres">
      <dgm:prSet presAssocID="{009DE0FA-671F-4F1A-B39C-1F5EC2707A80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0A1C68-BB67-48C9-9E2A-AAE28293F9F1}" type="pres">
      <dgm:prSet presAssocID="{009DE0FA-671F-4F1A-B39C-1F5EC2707A80}" presName="hierChild4" presStyleCnt="0"/>
      <dgm:spPr/>
    </dgm:pt>
    <dgm:pt modelId="{BA68797B-676A-477D-9E38-CB18A73F5E6D}" type="pres">
      <dgm:prSet presAssocID="{6F5065D6-9555-4FC8-9EB3-6E42ED4002B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3CDA6C-C210-4C48-B892-57FF0F2130E3}" type="pres">
      <dgm:prSet presAssocID="{B9F7AD9F-3ECB-49D1-9736-F3832061074E}" presName="hierRoot2" presStyleCnt="0"/>
      <dgm:spPr/>
    </dgm:pt>
    <dgm:pt modelId="{21B199CE-5A77-4B22-B7DB-94467D28CC40}" type="pres">
      <dgm:prSet presAssocID="{B9F7AD9F-3ECB-49D1-9736-F3832061074E}" presName="composite2" presStyleCnt="0"/>
      <dgm:spPr/>
    </dgm:pt>
    <dgm:pt modelId="{246CCF15-5110-4FC8-875B-200A49A89A84}" type="pres">
      <dgm:prSet presAssocID="{B9F7AD9F-3ECB-49D1-9736-F3832061074E}" presName="background2" presStyleLbl="node2" presStyleIdx="1" presStyleCnt="2"/>
      <dgm:spPr>
        <a:solidFill>
          <a:srgbClr val="FBDF5A"/>
        </a:solidFill>
        <a:ln>
          <a:noFill/>
        </a:ln>
      </dgm:spPr>
    </dgm:pt>
    <dgm:pt modelId="{231BBAF6-BD83-4532-9606-6620DAB4FC1C}" type="pres">
      <dgm:prSet presAssocID="{B9F7AD9F-3ECB-49D1-9736-F3832061074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379303-C246-4110-88F4-2E74DCCC4725}" type="pres">
      <dgm:prSet presAssocID="{B9F7AD9F-3ECB-49D1-9736-F3832061074E}" presName="hierChild3" presStyleCnt="0"/>
      <dgm:spPr/>
    </dgm:pt>
    <dgm:pt modelId="{5B8375CD-5F52-43D5-9D19-3614FD40209E}" type="pres">
      <dgm:prSet presAssocID="{6AA6ED13-3EC3-41B5-A8B0-67050CD5A9E3}" presName="Name17" presStyleLbl="parChTrans1D3" presStyleIdx="3" presStyleCnt="6"/>
      <dgm:spPr/>
      <dgm:t>
        <a:bodyPr/>
        <a:lstStyle/>
        <a:p>
          <a:endParaRPr lang="en-US"/>
        </a:p>
      </dgm:t>
    </dgm:pt>
    <dgm:pt modelId="{63C0523E-2F97-4EBB-8A29-E7645D9A4FAC}" type="pres">
      <dgm:prSet presAssocID="{0DD20572-E5FD-429C-B475-A53342DB8269}" presName="hierRoot3" presStyleCnt="0"/>
      <dgm:spPr/>
    </dgm:pt>
    <dgm:pt modelId="{AC2DE2D7-FC08-44F3-83AE-5ECC6B46D5FD}" type="pres">
      <dgm:prSet presAssocID="{0DD20572-E5FD-429C-B475-A53342DB8269}" presName="composite3" presStyleCnt="0"/>
      <dgm:spPr/>
    </dgm:pt>
    <dgm:pt modelId="{AC2C3D47-22BD-4FA6-9216-7DA74BF532C1}" type="pres">
      <dgm:prSet presAssocID="{0DD20572-E5FD-429C-B475-A53342DB8269}" presName="background3" presStyleLbl="node3" presStyleIdx="3" presStyleCnt="6"/>
      <dgm:spPr>
        <a:solidFill>
          <a:srgbClr val="92D4D3"/>
        </a:solidFill>
        <a:ln>
          <a:noFill/>
        </a:ln>
      </dgm:spPr>
    </dgm:pt>
    <dgm:pt modelId="{5A20C225-95B4-4BA6-8700-64CE35C16BFA}" type="pres">
      <dgm:prSet presAssocID="{0DD20572-E5FD-429C-B475-A53342DB8269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05449-BE65-4C3E-BEC6-9BF0CB04CE09}" type="pres">
      <dgm:prSet presAssocID="{0DD20572-E5FD-429C-B475-A53342DB8269}" presName="hierChild4" presStyleCnt="0"/>
      <dgm:spPr/>
    </dgm:pt>
    <dgm:pt modelId="{F864D5B5-08AA-4B20-8EB6-514CE0AF7E5D}" type="pres">
      <dgm:prSet presAssocID="{A58C25A2-69DD-457D-9211-1DD2C6063BAF}" presName="Name17" presStyleLbl="parChTrans1D3" presStyleIdx="4" presStyleCnt="6"/>
      <dgm:spPr/>
      <dgm:t>
        <a:bodyPr/>
        <a:lstStyle/>
        <a:p>
          <a:endParaRPr lang="en-US"/>
        </a:p>
      </dgm:t>
    </dgm:pt>
    <dgm:pt modelId="{A5829C81-238B-482B-B0A8-266EA3CA643E}" type="pres">
      <dgm:prSet presAssocID="{7D2D4BDB-1B03-4C4D-B321-451E8CDA4936}" presName="hierRoot3" presStyleCnt="0"/>
      <dgm:spPr/>
    </dgm:pt>
    <dgm:pt modelId="{665386E8-52BB-43F5-A61F-C31C20B58787}" type="pres">
      <dgm:prSet presAssocID="{7D2D4BDB-1B03-4C4D-B321-451E8CDA4936}" presName="composite3" presStyleCnt="0"/>
      <dgm:spPr/>
    </dgm:pt>
    <dgm:pt modelId="{3F08352A-4E04-4722-9952-7A5D9FACD9DD}" type="pres">
      <dgm:prSet presAssocID="{7D2D4BDB-1B03-4C4D-B321-451E8CDA4936}" presName="background3" presStyleLbl="node3" presStyleIdx="4" presStyleCnt="6"/>
      <dgm:spPr>
        <a:solidFill>
          <a:srgbClr val="92D4D3"/>
        </a:solidFill>
        <a:ln>
          <a:noFill/>
        </a:ln>
      </dgm:spPr>
    </dgm:pt>
    <dgm:pt modelId="{93CCE4E0-6ED8-42A2-B6FA-9C66136D2148}" type="pres">
      <dgm:prSet presAssocID="{7D2D4BDB-1B03-4C4D-B321-451E8CDA4936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D08DA3-D96F-42CB-BAB1-0A3ACAC1C464}" type="pres">
      <dgm:prSet presAssocID="{7D2D4BDB-1B03-4C4D-B321-451E8CDA4936}" presName="hierChild4" presStyleCnt="0"/>
      <dgm:spPr/>
    </dgm:pt>
    <dgm:pt modelId="{1F3C4A54-7020-4C33-B552-87DE5F612E11}" type="pres">
      <dgm:prSet presAssocID="{E7E07F1B-EEEF-4191-924B-B9643AF4930E}" presName="Name17" presStyleLbl="parChTrans1D3" presStyleIdx="5" presStyleCnt="6"/>
      <dgm:spPr/>
      <dgm:t>
        <a:bodyPr/>
        <a:lstStyle/>
        <a:p>
          <a:endParaRPr lang="en-US"/>
        </a:p>
      </dgm:t>
    </dgm:pt>
    <dgm:pt modelId="{D813F085-4170-49F6-BEB2-D8CC18EB863E}" type="pres">
      <dgm:prSet presAssocID="{0A28B6F7-5EC2-4403-94D2-281335BCB4EF}" presName="hierRoot3" presStyleCnt="0"/>
      <dgm:spPr/>
    </dgm:pt>
    <dgm:pt modelId="{8F0AB6E2-E974-4F69-9942-3C13CC5AFEC0}" type="pres">
      <dgm:prSet presAssocID="{0A28B6F7-5EC2-4403-94D2-281335BCB4EF}" presName="composite3" presStyleCnt="0"/>
      <dgm:spPr/>
    </dgm:pt>
    <dgm:pt modelId="{5D1D43C6-E196-46D6-80A9-77CB9DEA53E8}" type="pres">
      <dgm:prSet presAssocID="{0A28B6F7-5EC2-4403-94D2-281335BCB4EF}" presName="background3" presStyleLbl="node3" presStyleIdx="5" presStyleCnt="6"/>
      <dgm:spPr>
        <a:solidFill>
          <a:srgbClr val="92D4D3"/>
        </a:solidFill>
        <a:ln>
          <a:noFill/>
        </a:ln>
      </dgm:spPr>
    </dgm:pt>
    <dgm:pt modelId="{A1DF9521-7C01-406F-8F5F-1E03B3361197}" type="pres">
      <dgm:prSet presAssocID="{0A28B6F7-5EC2-4403-94D2-281335BCB4EF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18A0CE-1893-4417-8A5D-40B469E52BDD}" type="pres">
      <dgm:prSet presAssocID="{0A28B6F7-5EC2-4403-94D2-281335BCB4EF}" presName="hierChild4" presStyleCnt="0"/>
      <dgm:spPr/>
    </dgm:pt>
  </dgm:ptLst>
  <dgm:cxnLst>
    <dgm:cxn modelId="{A51338D0-8CCE-48D0-9D6D-C1EEC6BF14E2}" srcId="{B9F7AD9F-3ECB-49D1-9736-F3832061074E}" destId="{0DD20572-E5FD-429C-B475-A53342DB8269}" srcOrd="0" destOrd="0" parTransId="{6AA6ED13-3EC3-41B5-A8B0-67050CD5A9E3}" sibTransId="{092949ED-8DC6-4B89-94B8-BAB888E3317E}"/>
    <dgm:cxn modelId="{509EBF94-77BB-C74E-8EC2-583F4DD61BC4}" type="presOf" srcId="{6AA6ED13-3EC3-41B5-A8B0-67050CD5A9E3}" destId="{5B8375CD-5F52-43D5-9D19-3614FD40209E}" srcOrd="0" destOrd="0" presId="urn:microsoft.com/office/officeart/2005/8/layout/hierarchy1"/>
    <dgm:cxn modelId="{B20AEA7D-9A51-9D42-8EEB-4D5CD2B4D353}" type="presOf" srcId="{B6576ABB-DB5A-48EF-863A-BD21D722CD78}" destId="{C83DA2F9-8445-403D-A8C0-2655A2A196F0}" srcOrd="0" destOrd="0" presId="urn:microsoft.com/office/officeart/2005/8/layout/hierarchy1"/>
    <dgm:cxn modelId="{E5C61B76-F859-0A4B-A46B-FC6AD0D7083F}" type="presOf" srcId="{27FE7799-003F-42CB-9CFB-2A8A245EC3C3}" destId="{CFEE85F5-BB24-42B0-B846-6A2FA1CE83DD}" srcOrd="0" destOrd="0" presId="urn:microsoft.com/office/officeart/2005/8/layout/hierarchy1"/>
    <dgm:cxn modelId="{9E6209D2-5E19-A343-9BDC-62B0B53E04C2}" type="presOf" srcId="{54494A87-BEA6-4382-B953-F023346512D8}" destId="{E56DE666-7A9D-49A8-89E0-7A631C7F77E6}" srcOrd="0" destOrd="0" presId="urn:microsoft.com/office/officeart/2005/8/layout/hierarchy1"/>
    <dgm:cxn modelId="{B3F15E35-F683-4943-8C92-257276727F6E}" type="presOf" srcId="{49A2C679-FA7A-4984-B5C1-C5717F94AE35}" destId="{77B5EBB5-0320-4DAB-8FEE-027E0EA15DB3}" srcOrd="0" destOrd="0" presId="urn:microsoft.com/office/officeart/2005/8/layout/hierarchy1"/>
    <dgm:cxn modelId="{424A2F3D-4A57-B440-A319-D772D635F1DB}" type="presOf" srcId="{0F3EBF16-B968-45A1-9919-C26B9600241E}" destId="{5F2CFB29-26AB-4466-9566-D7A7E77D5230}" srcOrd="0" destOrd="0" presId="urn:microsoft.com/office/officeart/2005/8/layout/hierarchy1"/>
    <dgm:cxn modelId="{197908CB-2E24-45FF-AED7-223DD7CCC639}" srcId="{54494A87-BEA6-4382-B953-F023346512D8}" destId="{27FE7799-003F-42CB-9CFB-2A8A245EC3C3}" srcOrd="0" destOrd="0" parTransId="{0F3EBF16-B968-45A1-9919-C26B9600241E}" sibTransId="{E918E029-070C-446F-A327-99CBF5FCE83F}"/>
    <dgm:cxn modelId="{2D9C013D-4B5F-274A-8B6D-68900D31F21C}" type="presOf" srcId="{0A28B6F7-5EC2-4403-94D2-281335BCB4EF}" destId="{A1DF9521-7C01-406F-8F5F-1E03B3361197}" srcOrd="0" destOrd="0" presId="urn:microsoft.com/office/officeart/2005/8/layout/hierarchy1"/>
    <dgm:cxn modelId="{FE6827D5-249C-2348-8CB9-C156999A70FB}" type="presOf" srcId="{A58C25A2-69DD-457D-9211-1DD2C6063BAF}" destId="{F864D5B5-08AA-4B20-8EB6-514CE0AF7E5D}" srcOrd="0" destOrd="0" presId="urn:microsoft.com/office/officeart/2005/8/layout/hierarchy1"/>
    <dgm:cxn modelId="{B16BBC53-EAF1-44E2-89AD-B0DA952DAB56}" srcId="{27FE7799-003F-42CB-9CFB-2A8A245EC3C3}" destId="{2AECCE54-7849-4892-A5E2-70451BA9E890}" srcOrd="0" destOrd="0" parTransId="{D13BCF4D-6F29-493A-A92E-9A776FA5DD03}" sibTransId="{CFB02090-249A-4EC4-A2E1-ED723C79B32D}"/>
    <dgm:cxn modelId="{274708BD-3AA1-474F-B1CC-EACDA3BBD06B}" srcId="{27FE7799-003F-42CB-9CFB-2A8A245EC3C3}" destId="{49A2C679-FA7A-4984-B5C1-C5717F94AE35}" srcOrd="1" destOrd="0" parTransId="{B6576ABB-DB5A-48EF-863A-BD21D722CD78}" sibTransId="{F11537D5-1B35-4567-97E1-E7267E4F2712}"/>
    <dgm:cxn modelId="{F695FE7F-9115-47DA-A776-AE9B3CEFF81D}" srcId="{86777FC9-093B-4D01-8793-1C91C7ED3488}" destId="{54494A87-BEA6-4382-B953-F023346512D8}" srcOrd="0" destOrd="0" parTransId="{974154B0-A07C-4B55-B071-457BC52A6577}" sibTransId="{33715F02-D796-4A4F-8256-C4CB55B003A0}"/>
    <dgm:cxn modelId="{8895A7AC-5064-9E43-87A6-A29785BC1F8C}" type="presOf" srcId="{E7E07F1B-EEEF-4191-924B-B9643AF4930E}" destId="{1F3C4A54-7020-4C33-B552-87DE5F612E11}" srcOrd="0" destOrd="0" presId="urn:microsoft.com/office/officeart/2005/8/layout/hierarchy1"/>
    <dgm:cxn modelId="{14A8CFFF-4485-0E47-B2B8-B185B5BAFAA2}" type="presOf" srcId="{2AECCE54-7849-4892-A5E2-70451BA9E890}" destId="{76A591E9-B961-4B36-A616-93FB93DDC5C4}" srcOrd="0" destOrd="0" presId="urn:microsoft.com/office/officeart/2005/8/layout/hierarchy1"/>
    <dgm:cxn modelId="{2E155AE2-B2DE-0242-ADD7-235DEA2C6F92}" type="presOf" srcId="{0DD20572-E5FD-429C-B475-A53342DB8269}" destId="{5A20C225-95B4-4BA6-8700-64CE35C16BFA}" srcOrd="0" destOrd="0" presId="urn:microsoft.com/office/officeart/2005/8/layout/hierarchy1"/>
    <dgm:cxn modelId="{B3B25D68-2036-BA45-A53D-5F5D9E3EEF0E}" type="presOf" srcId="{6F5065D6-9555-4FC8-9EB3-6E42ED4002BA}" destId="{BA68797B-676A-477D-9E38-CB18A73F5E6D}" srcOrd="0" destOrd="0" presId="urn:microsoft.com/office/officeart/2005/8/layout/hierarchy1"/>
    <dgm:cxn modelId="{81DFEEBB-2DE6-3149-A94C-676AE1373B29}" type="presOf" srcId="{7D2D4BDB-1B03-4C4D-B321-451E8CDA4936}" destId="{93CCE4E0-6ED8-42A2-B6FA-9C66136D2148}" srcOrd="0" destOrd="0" presId="urn:microsoft.com/office/officeart/2005/8/layout/hierarchy1"/>
    <dgm:cxn modelId="{B779FD89-B4BB-204E-A395-E4F9647D8FBE}" type="presOf" srcId="{86777FC9-093B-4D01-8793-1C91C7ED3488}" destId="{0C657292-CAAD-4291-9D0C-5BAFCE6F463D}" srcOrd="0" destOrd="0" presId="urn:microsoft.com/office/officeart/2005/8/layout/hierarchy1"/>
    <dgm:cxn modelId="{F76BC415-4162-3040-B3CD-953336B89CE4}" type="presOf" srcId="{D13BCF4D-6F29-493A-A92E-9A776FA5DD03}" destId="{37D79BC7-6BCC-4503-8B26-C8609EC16B0B}" srcOrd="0" destOrd="0" presId="urn:microsoft.com/office/officeart/2005/8/layout/hierarchy1"/>
    <dgm:cxn modelId="{863AFBD5-8B3F-4A3E-926E-9408C334A224}" srcId="{27FE7799-003F-42CB-9CFB-2A8A245EC3C3}" destId="{009DE0FA-671F-4F1A-B39C-1F5EC2707A80}" srcOrd="2" destOrd="0" parTransId="{2C1AA055-68BA-47D2-BDDF-8A9512636329}" sibTransId="{4A3C3609-3AD0-4EF0-8CE0-D4D4E0895D8D}"/>
    <dgm:cxn modelId="{3848A2F0-CF3A-3A4C-A1A1-D21ADA0A9968}" type="presOf" srcId="{009DE0FA-671F-4F1A-B39C-1F5EC2707A80}" destId="{B6B48182-0771-45B7-8DC5-CACBD071C0BC}" srcOrd="0" destOrd="0" presId="urn:microsoft.com/office/officeart/2005/8/layout/hierarchy1"/>
    <dgm:cxn modelId="{8F18B8ED-7CB9-4584-8169-EC33B23DFA74}" srcId="{54494A87-BEA6-4382-B953-F023346512D8}" destId="{B9F7AD9F-3ECB-49D1-9736-F3832061074E}" srcOrd="1" destOrd="0" parTransId="{6F5065D6-9555-4FC8-9EB3-6E42ED4002BA}" sibTransId="{473F4934-3CD4-4E10-9981-18B659F919B2}"/>
    <dgm:cxn modelId="{38A81858-C167-6747-BF1A-625534E71BBA}" type="presOf" srcId="{B9F7AD9F-3ECB-49D1-9736-F3832061074E}" destId="{231BBAF6-BD83-4532-9606-6620DAB4FC1C}" srcOrd="0" destOrd="0" presId="urn:microsoft.com/office/officeart/2005/8/layout/hierarchy1"/>
    <dgm:cxn modelId="{AE16E051-8CAA-C64E-B77A-390C817CAAA2}" type="presOf" srcId="{2C1AA055-68BA-47D2-BDDF-8A9512636329}" destId="{A1821551-B86B-46F9-BD74-E48C5FB97B01}" srcOrd="0" destOrd="0" presId="urn:microsoft.com/office/officeart/2005/8/layout/hierarchy1"/>
    <dgm:cxn modelId="{CF4C7427-6381-467C-8C7B-A49C57FAE398}" srcId="{B9F7AD9F-3ECB-49D1-9736-F3832061074E}" destId="{7D2D4BDB-1B03-4C4D-B321-451E8CDA4936}" srcOrd="1" destOrd="0" parTransId="{A58C25A2-69DD-457D-9211-1DD2C6063BAF}" sibTransId="{C7FF9107-3637-48FA-803A-8B8E36721F86}"/>
    <dgm:cxn modelId="{39122F90-B5C0-40B2-9EFC-80A1F9863C74}" srcId="{B9F7AD9F-3ECB-49D1-9736-F3832061074E}" destId="{0A28B6F7-5EC2-4403-94D2-281335BCB4EF}" srcOrd="2" destOrd="0" parTransId="{E7E07F1B-EEEF-4191-924B-B9643AF4930E}" sibTransId="{2215E259-320E-47E2-ACCF-2539C888416F}"/>
    <dgm:cxn modelId="{3B92C7CC-910F-094F-A212-36FBEFFF0A34}" type="presParOf" srcId="{0C657292-CAAD-4291-9D0C-5BAFCE6F463D}" destId="{1D9E4BDC-7979-45F0-ACBC-F477ADA9452C}" srcOrd="0" destOrd="0" presId="urn:microsoft.com/office/officeart/2005/8/layout/hierarchy1"/>
    <dgm:cxn modelId="{B4A9793D-E2A2-0542-85D0-34C8F28D51D8}" type="presParOf" srcId="{1D9E4BDC-7979-45F0-ACBC-F477ADA9452C}" destId="{15349C6B-BABD-46AD-8D65-5E73C8A0C835}" srcOrd="0" destOrd="0" presId="urn:microsoft.com/office/officeart/2005/8/layout/hierarchy1"/>
    <dgm:cxn modelId="{756A7674-5FEA-A34F-9A44-6E5543DFA0B5}" type="presParOf" srcId="{15349C6B-BABD-46AD-8D65-5E73C8A0C835}" destId="{8E498172-4720-4561-91EF-850C42E70972}" srcOrd="0" destOrd="0" presId="urn:microsoft.com/office/officeart/2005/8/layout/hierarchy1"/>
    <dgm:cxn modelId="{28068888-0936-AE49-A730-6A6E4D0084FF}" type="presParOf" srcId="{15349C6B-BABD-46AD-8D65-5E73C8A0C835}" destId="{E56DE666-7A9D-49A8-89E0-7A631C7F77E6}" srcOrd="1" destOrd="0" presId="urn:microsoft.com/office/officeart/2005/8/layout/hierarchy1"/>
    <dgm:cxn modelId="{2516DF42-34E7-8B44-AF0F-44B9665E6262}" type="presParOf" srcId="{1D9E4BDC-7979-45F0-ACBC-F477ADA9452C}" destId="{2005CE26-172D-43A1-98DE-C7D1C8D0015C}" srcOrd="1" destOrd="0" presId="urn:microsoft.com/office/officeart/2005/8/layout/hierarchy1"/>
    <dgm:cxn modelId="{DA0CA798-D2F4-6C4F-8054-B66C9D846DAB}" type="presParOf" srcId="{2005CE26-172D-43A1-98DE-C7D1C8D0015C}" destId="{5F2CFB29-26AB-4466-9566-D7A7E77D5230}" srcOrd="0" destOrd="0" presId="urn:microsoft.com/office/officeart/2005/8/layout/hierarchy1"/>
    <dgm:cxn modelId="{EB84E07D-DACB-9243-BE9F-C21C78DBF845}" type="presParOf" srcId="{2005CE26-172D-43A1-98DE-C7D1C8D0015C}" destId="{CE7F1E06-D9F0-4E85-AA7B-241A56C4E9B1}" srcOrd="1" destOrd="0" presId="urn:microsoft.com/office/officeart/2005/8/layout/hierarchy1"/>
    <dgm:cxn modelId="{985B3904-6254-8948-9BC3-7E69F40803F7}" type="presParOf" srcId="{CE7F1E06-D9F0-4E85-AA7B-241A56C4E9B1}" destId="{69C946AE-51CB-482B-9F6C-5F53527570D2}" srcOrd="0" destOrd="0" presId="urn:microsoft.com/office/officeart/2005/8/layout/hierarchy1"/>
    <dgm:cxn modelId="{F1B5642C-D276-CA41-8A04-B9E0890741BC}" type="presParOf" srcId="{69C946AE-51CB-482B-9F6C-5F53527570D2}" destId="{C09FB0A9-2F11-4AB3-87DB-B17638749C72}" srcOrd="0" destOrd="0" presId="urn:microsoft.com/office/officeart/2005/8/layout/hierarchy1"/>
    <dgm:cxn modelId="{3768AC6C-36AE-E44C-BFA1-BC0F7BBF4ACC}" type="presParOf" srcId="{69C946AE-51CB-482B-9F6C-5F53527570D2}" destId="{CFEE85F5-BB24-42B0-B846-6A2FA1CE83DD}" srcOrd="1" destOrd="0" presId="urn:microsoft.com/office/officeart/2005/8/layout/hierarchy1"/>
    <dgm:cxn modelId="{4300B32F-149B-7742-859D-07DB26425975}" type="presParOf" srcId="{CE7F1E06-D9F0-4E85-AA7B-241A56C4E9B1}" destId="{D410215A-FAD2-4D1D-84CF-F9CC38F0AED4}" srcOrd="1" destOrd="0" presId="urn:microsoft.com/office/officeart/2005/8/layout/hierarchy1"/>
    <dgm:cxn modelId="{9AB36E95-9614-B740-87E7-951E1B777487}" type="presParOf" srcId="{D410215A-FAD2-4D1D-84CF-F9CC38F0AED4}" destId="{37D79BC7-6BCC-4503-8B26-C8609EC16B0B}" srcOrd="0" destOrd="0" presId="urn:microsoft.com/office/officeart/2005/8/layout/hierarchy1"/>
    <dgm:cxn modelId="{BA8147AD-F8BC-C64E-8A48-B76A900F43AA}" type="presParOf" srcId="{D410215A-FAD2-4D1D-84CF-F9CC38F0AED4}" destId="{068F6285-4B44-4F15-82BF-68B2A83593FD}" srcOrd="1" destOrd="0" presId="urn:microsoft.com/office/officeart/2005/8/layout/hierarchy1"/>
    <dgm:cxn modelId="{64922143-B131-E04B-B299-63BEE7AF6F19}" type="presParOf" srcId="{068F6285-4B44-4F15-82BF-68B2A83593FD}" destId="{9F2FAAB5-2B52-4A67-B022-35B58AC622EE}" srcOrd="0" destOrd="0" presId="urn:microsoft.com/office/officeart/2005/8/layout/hierarchy1"/>
    <dgm:cxn modelId="{644ADFF5-B5DB-D647-B169-41080B74F872}" type="presParOf" srcId="{9F2FAAB5-2B52-4A67-B022-35B58AC622EE}" destId="{B2EAD3FF-A416-4E35-84A4-F673AF5B162C}" srcOrd="0" destOrd="0" presId="urn:microsoft.com/office/officeart/2005/8/layout/hierarchy1"/>
    <dgm:cxn modelId="{73E7D3C9-E435-564F-B06E-82221537BCD6}" type="presParOf" srcId="{9F2FAAB5-2B52-4A67-B022-35B58AC622EE}" destId="{76A591E9-B961-4B36-A616-93FB93DDC5C4}" srcOrd="1" destOrd="0" presId="urn:microsoft.com/office/officeart/2005/8/layout/hierarchy1"/>
    <dgm:cxn modelId="{8916B078-C806-7741-AE8D-6964E547EF61}" type="presParOf" srcId="{068F6285-4B44-4F15-82BF-68B2A83593FD}" destId="{E05D2D70-4FC2-4E49-81B0-FDD77DC4A478}" srcOrd="1" destOrd="0" presId="urn:microsoft.com/office/officeart/2005/8/layout/hierarchy1"/>
    <dgm:cxn modelId="{F4B85A1E-997A-2A47-8E55-06BC92787181}" type="presParOf" srcId="{D410215A-FAD2-4D1D-84CF-F9CC38F0AED4}" destId="{C83DA2F9-8445-403D-A8C0-2655A2A196F0}" srcOrd="2" destOrd="0" presId="urn:microsoft.com/office/officeart/2005/8/layout/hierarchy1"/>
    <dgm:cxn modelId="{797CEF41-9678-0449-915F-194E47DFE233}" type="presParOf" srcId="{D410215A-FAD2-4D1D-84CF-F9CC38F0AED4}" destId="{FD85C7E6-EDB1-4F12-9733-E5CFC83CD85D}" srcOrd="3" destOrd="0" presId="urn:microsoft.com/office/officeart/2005/8/layout/hierarchy1"/>
    <dgm:cxn modelId="{6F670BE5-4995-EA4A-A14C-EF9C7AE21351}" type="presParOf" srcId="{FD85C7E6-EDB1-4F12-9733-E5CFC83CD85D}" destId="{75F73195-F7EA-4273-AF90-BAE1594AB409}" srcOrd="0" destOrd="0" presId="urn:microsoft.com/office/officeart/2005/8/layout/hierarchy1"/>
    <dgm:cxn modelId="{EC3C4992-1AC8-654C-8FFE-6E2E1216466C}" type="presParOf" srcId="{75F73195-F7EA-4273-AF90-BAE1594AB409}" destId="{310C8373-A231-463D-A306-6CD3933D78D1}" srcOrd="0" destOrd="0" presId="urn:microsoft.com/office/officeart/2005/8/layout/hierarchy1"/>
    <dgm:cxn modelId="{2A26FB44-4C27-EF45-8235-3EC774E10F66}" type="presParOf" srcId="{75F73195-F7EA-4273-AF90-BAE1594AB409}" destId="{77B5EBB5-0320-4DAB-8FEE-027E0EA15DB3}" srcOrd="1" destOrd="0" presId="urn:microsoft.com/office/officeart/2005/8/layout/hierarchy1"/>
    <dgm:cxn modelId="{5DB01CF4-1F44-C145-AE05-E92C1EB362B2}" type="presParOf" srcId="{FD85C7E6-EDB1-4F12-9733-E5CFC83CD85D}" destId="{9C8CEB8A-194B-44B0-97AE-8007EC6541EB}" srcOrd="1" destOrd="0" presId="urn:microsoft.com/office/officeart/2005/8/layout/hierarchy1"/>
    <dgm:cxn modelId="{7A4AC75A-6744-8742-92C6-497E67890C18}" type="presParOf" srcId="{D410215A-FAD2-4D1D-84CF-F9CC38F0AED4}" destId="{A1821551-B86B-46F9-BD74-E48C5FB97B01}" srcOrd="4" destOrd="0" presId="urn:microsoft.com/office/officeart/2005/8/layout/hierarchy1"/>
    <dgm:cxn modelId="{BF0A6578-EE81-CA4D-9B83-3F7DDC65FA88}" type="presParOf" srcId="{D410215A-FAD2-4D1D-84CF-F9CC38F0AED4}" destId="{C9F9E772-FAFF-4548-A915-08F98F10019F}" srcOrd="5" destOrd="0" presId="urn:microsoft.com/office/officeart/2005/8/layout/hierarchy1"/>
    <dgm:cxn modelId="{CA0509FF-49D8-BD45-AF83-4BA3769041D8}" type="presParOf" srcId="{C9F9E772-FAFF-4548-A915-08F98F10019F}" destId="{080A92E0-0ACC-4B09-97DD-A88E6FFA38BA}" srcOrd="0" destOrd="0" presId="urn:microsoft.com/office/officeart/2005/8/layout/hierarchy1"/>
    <dgm:cxn modelId="{318846F6-E203-0844-9A93-3208E3F5BB84}" type="presParOf" srcId="{080A92E0-0ACC-4B09-97DD-A88E6FFA38BA}" destId="{F0C32C53-35D2-478A-86C0-ADF2569837BB}" srcOrd="0" destOrd="0" presId="urn:microsoft.com/office/officeart/2005/8/layout/hierarchy1"/>
    <dgm:cxn modelId="{5FE62570-5934-7D4F-AD3F-A1D6913C7DC7}" type="presParOf" srcId="{080A92E0-0ACC-4B09-97DD-A88E6FFA38BA}" destId="{B6B48182-0771-45B7-8DC5-CACBD071C0BC}" srcOrd="1" destOrd="0" presId="urn:microsoft.com/office/officeart/2005/8/layout/hierarchy1"/>
    <dgm:cxn modelId="{E831FCD8-BDB2-8B41-956F-59DEAFC981B3}" type="presParOf" srcId="{C9F9E772-FAFF-4548-A915-08F98F10019F}" destId="{850A1C68-BB67-48C9-9E2A-AAE28293F9F1}" srcOrd="1" destOrd="0" presId="urn:microsoft.com/office/officeart/2005/8/layout/hierarchy1"/>
    <dgm:cxn modelId="{DCD15132-0706-A84D-9E1C-33C2C78D1F01}" type="presParOf" srcId="{2005CE26-172D-43A1-98DE-C7D1C8D0015C}" destId="{BA68797B-676A-477D-9E38-CB18A73F5E6D}" srcOrd="2" destOrd="0" presId="urn:microsoft.com/office/officeart/2005/8/layout/hierarchy1"/>
    <dgm:cxn modelId="{2437E0CE-3BAF-E742-87C6-07573BED3134}" type="presParOf" srcId="{2005CE26-172D-43A1-98DE-C7D1C8D0015C}" destId="{473CDA6C-C210-4C48-B892-57FF0F2130E3}" srcOrd="3" destOrd="0" presId="urn:microsoft.com/office/officeart/2005/8/layout/hierarchy1"/>
    <dgm:cxn modelId="{459094A3-D003-234D-8781-66A2A45FABDB}" type="presParOf" srcId="{473CDA6C-C210-4C48-B892-57FF0F2130E3}" destId="{21B199CE-5A77-4B22-B7DB-94467D28CC40}" srcOrd="0" destOrd="0" presId="urn:microsoft.com/office/officeart/2005/8/layout/hierarchy1"/>
    <dgm:cxn modelId="{A06342F7-EB35-DD42-B332-AAEF80EC88AF}" type="presParOf" srcId="{21B199CE-5A77-4B22-B7DB-94467D28CC40}" destId="{246CCF15-5110-4FC8-875B-200A49A89A84}" srcOrd="0" destOrd="0" presId="urn:microsoft.com/office/officeart/2005/8/layout/hierarchy1"/>
    <dgm:cxn modelId="{331E5801-39F5-1E40-8469-F505885C6331}" type="presParOf" srcId="{21B199CE-5A77-4B22-B7DB-94467D28CC40}" destId="{231BBAF6-BD83-4532-9606-6620DAB4FC1C}" srcOrd="1" destOrd="0" presId="urn:microsoft.com/office/officeart/2005/8/layout/hierarchy1"/>
    <dgm:cxn modelId="{078BC6AB-657B-8045-A46A-6A11EA4E1159}" type="presParOf" srcId="{473CDA6C-C210-4C48-B892-57FF0F2130E3}" destId="{FD379303-C246-4110-88F4-2E74DCCC4725}" srcOrd="1" destOrd="0" presId="urn:microsoft.com/office/officeart/2005/8/layout/hierarchy1"/>
    <dgm:cxn modelId="{90BBDD70-EC9A-6641-98A5-7C7EE700562B}" type="presParOf" srcId="{FD379303-C246-4110-88F4-2E74DCCC4725}" destId="{5B8375CD-5F52-43D5-9D19-3614FD40209E}" srcOrd="0" destOrd="0" presId="urn:microsoft.com/office/officeart/2005/8/layout/hierarchy1"/>
    <dgm:cxn modelId="{C48E1652-23CC-7949-94BA-0749197531A8}" type="presParOf" srcId="{FD379303-C246-4110-88F4-2E74DCCC4725}" destId="{63C0523E-2F97-4EBB-8A29-E7645D9A4FAC}" srcOrd="1" destOrd="0" presId="urn:microsoft.com/office/officeart/2005/8/layout/hierarchy1"/>
    <dgm:cxn modelId="{AB7FC00F-77C0-DC43-88A3-D30F59F88FFB}" type="presParOf" srcId="{63C0523E-2F97-4EBB-8A29-E7645D9A4FAC}" destId="{AC2DE2D7-FC08-44F3-83AE-5ECC6B46D5FD}" srcOrd="0" destOrd="0" presId="urn:microsoft.com/office/officeart/2005/8/layout/hierarchy1"/>
    <dgm:cxn modelId="{E2C9B154-0987-BE44-A4FA-C7A38A577179}" type="presParOf" srcId="{AC2DE2D7-FC08-44F3-83AE-5ECC6B46D5FD}" destId="{AC2C3D47-22BD-4FA6-9216-7DA74BF532C1}" srcOrd="0" destOrd="0" presId="urn:microsoft.com/office/officeart/2005/8/layout/hierarchy1"/>
    <dgm:cxn modelId="{F108D033-BC3C-AC4A-BCD6-0C4CD3797442}" type="presParOf" srcId="{AC2DE2D7-FC08-44F3-83AE-5ECC6B46D5FD}" destId="{5A20C225-95B4-4BA6-8700-64CE35C16BFA}" srcOrd="1" destOrd="0" presId="urn:microsoft.com/office/officeart/2005/8/layout/hierarchy1"/>
    <dgm:cxn modelId="{35AA7740-D346-B748-B6E3-B39E41D8800D}" type="presParOf" srcId="{63C0523E-2F97-4EBB-8A29-E7645D9A4FAC}" destId="{E0A05449-BE65-4C3E-BEC6-9BF0CB04CE09}" srcOrd="1" destOrd="0" presId="urn:microsoft.com/office/officeart/2005/8/layout/hierarchy1"/>
    <dgm:cxn modelId="{4ADD8EF0-A5E1-8A4B-82DC-009DCE3A0661}" type="presParOf" srcId="{FD379303-C246-4110-88F4-2E74DCCC4725}" destId="{F864D5B5-08AA-4B20-8EB6-514CE0AF7E5D}" srcOrd="2" destOrd="0" presId="urn:microsoft.com/office/officeart/2005/8/layout/hierarchy1"/>
    <dgm:cxn modelId="{1D2C0F58-7132-2F42-A49B-910584C34412}" type="presParOf" srcId="{FD379303-C246-4110-88F4-2E74DCCC4725}" destId="{A5829C81-238B-482B-B0A8-266EA3CA643E}" srcOrd="3" destOrd="0" presId="urn:microsoft.com/office/officeart/2005/8/layout/hierarchy1"/>
    <dgm:cxn modelId="{3E556EE9-6A2F-8848-8F27-F4BC959D2EA9}" type="presParOf" srcId="{A5829C81-238B-482B-B0A8-266EA3CA643E}" destId="{665386E8-52BB-43F5-A61F-C31C20B58787}" srcOrd="0" destOrd="0" presId="urn:microsoft.com/office/officeart/2005/8/layout/hierarchy1"/>
    <dgm:cxn modelId="{151795F4-0979-7549-A698-5E3BA41B7F7D}" type="presParOf" srcId="{665386E8-52BB-43F5-A61F-C31C20B58787}" destId="{3F08352A-4E04-4722-9952-7A5D9FACD9DD}" srcOrd="0" destOrd="0" presId="urn:microsoft.com/office/officeart/2005/8/layout/hierarchy1"/>
    <dgm:cxn modelId="{477216B5-003E-6F47-A302-EB2A2D518421}" type="presParOf" srcId="{665386E8-52BB-43F5-A61F-C31C20B58787}" destId="{93CCE4E0-6ED8-42A2-B6FA-9C66136D2148}" srcOrd="1" destOrd="0" presId="urn:microsoft.com/office/officeart/2005/8/layout/hierarchy1"/>
    <dgm:cxn modelId="{CB9EB103-58FA-F248-80A5-8D5AC96CDEC4}" type="presParOf" srcId="{A5829C81-238B-482B-B0A8-266EA3CA643E}" destId="{56D08DA3-D96F-42CB-BAB1-0A3ACAC1C464}" srcOrd="1" destOrd="0" presId="urn:microsoft.com/office/officeart/2005/8/layout/hierarchy1"/>
    <dgm:cxn modelId="{0CF85D2A-FB19-6E46-A5E3-EA9A5654F28C}" type="presParOf" srcId="{FD379303-C246-4110-88F4-2E74DCCC4725}" destId="{1F3C4A54-7020-4C33-B552-87DE5F612E11}" srcOrd="4" destOrd="0" presId="urn:microsoft.com/office/officeart/2005/8/layout/hierarchy1"/>
    <dgm:cxn modelId="{FC9E5BC2-5CD2-9743-A341-73AE8A9B2074}" type="presParOf" srcId="{FD379303-C246-4110-88F4-2E74DCCC4725}" destId="{D813F085-4170-49F6-BEB2-D8CC18EB863E}" srcOrd="5" destOrd="0" presId="urn:microsoft.com/office/officeart/2005/8/layout/hierarchy1"/>
    <dgm:cxn modelId="{8BC43589-2722-1945-98BD-FEFD484ACA35}" type="presParOf" srcId="{D813F085-4170-49F6-BEB2-D8CC18EB863E}" destId="{8F0AB6E2-E974-4F69-9942-3C13CC5AFEC0}" srcOrd="0" destOrd="0" presId="urn:microsoft.com/office/officeart/2005/8/layout/hierarchy1"/>
    <dgm:cxn modelId="{6609FF0C-806D-2743-9A7C-E891FF69EED5}" type="presParOf" srcId="{8F0AB6E2-E974-4F69-9942-3C13CC5AFEC0}" destId="{5D1D43C6-E196-46D6-80A9-77CB9DEA53E8}" srcOrd="0" destOrd="0" presId="urn:microsoft.com/office/officeart/2005/8/layout/hierarchy1"/>
    <dgm:cxn modelId="{8223A0E1-2B5C-4446-A171-B1B22F81EB07}" type="presParOf" srcId="{8F0AB6E2-E974-4F69-9942-3C13CC5AFEC0}" destId="{A1DF9521-7C01-406F-8F5F-1E03B3361197}" srcOrd="1" destOrd="0" presId="urn:microsoft.com/office/officeart/2005/8/layout/hierarchy1"/>
    <dgm:cxn modelId="{796FEF6D-5A35-D64E-8C2E-6335437608FA}" type="presParOf" srcId="{D813F085-4170-49F6-BEB2-D8CC18EB863E}" destId="{3D18A0CE-1893-4417-8A5D-40B469E52B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C4A54-7020-4C33-B552-87DE5F612E11}">
      <dsp:nvSpPr>
        <dsp:cNvPr id="0" name=""/>
        <dsp:cNvSpPr/>
      </dsp:nvSpPr>
      <dsp:spPr>
        <a:xfrm>
          <a:off x="6125898" y="2588741"/>
          <a:ext cx="1389151" cy="330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63"/>
              </a:lnTo>
              <a:lnTo>
                <a:pt x="1389151" y="225263"/>
              </a:lnTo>
              <a:lnTo>
                <a:pt x="1389151" y="330554"/>
              </a:lnTo>
            </a:path>
          </a:pathLst>
        </a:custGeom>
        <a:noFill/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4D5B5-08AA-4B20-8EB6-514CE0AF7E5D}">
      <dsp:nvSpPr>
        <dsp:cNvPr id="0" name=""/>
        <dsp:cNvSpPr/>
      </dsp:nvSpPr>
      <dsp:spPr>
        <a:xfrm>
          <a:off x="6080178" y="2588741"/>
          <a:ext cx="91440" cy="330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554"/>
              </a:lnTo>
            </a:path>
          </a:pathLst>
        </a:custGeom>
        <a:noFill/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375CD-5F52-43D5-9D19-3614FD40209E}">
      <dsp:nvSpPr>
        <dsp:cNvPr id="0" name=""/>
        <dsp:cNvSpPr/>
      </dsp:nvSpPr>
      <dsp:spPr>
        <a:xfrm>
          <a:off x="4736746" y="2588741"/>
          <a:ext cx="1389151" cy="330554"/>
        </a:xfrm>
        <a:custGeom>
          <a:avLst/>
          <a:gdLst/>
          <a:ahLst/>
          <a:cxnLst/>
          <a:rect l="0" t="0" r="0" b="0"/>
          <a:pathLst>
            <a:path>
              <a:moveTo>
                <a:pt x="1389151" y="0"/>
              </a:moveTo>
              <a:lnTo>
                <a:pt x="1389151" y="225263"/>
              </a:lnTo>
              <a:lnTo>
                <a:pt x="0" y="225263"/>
              </a:lnTo>
              <a:lnTo>
                <a:pt x="0" y="330554"/>
              </a:lnTo>
            </a:path>
          </a:pathLst>
        </a:custGeom>
        <a:noFill/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8797B-676A-477D-9E38-CB18A73F5E6D}">
      <dsp:nvSpPr>
        <dsp:cNvPr id="0" name=""/>
        <dsp:cNvSpPr/>
      </dsp:nvSpPr>
      <dsp:spPr>
        <a:xfrm>
          <a:off x="4042170" y="1536459"/>
          <a:ext cx="2083727" cy="330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63"/>
              </a:lnTo>
              <a:lnTo>
                <a:pt x="2083727" y="225263"/>
              </a:lnTo>
              <a:lnTo>
                <a:pt x="2083727" y="330554"/>
              </a:lnTo>
            </a:path>
          </a:pathLst>
        </a:custGeom>
        <a:noFill/>
        <a:ln w="25400" cap="flat" cmpd="sng" algn="ctr">
          <a:solidFill>
            <a:srgbClr val="FBDF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21551-B86B-46F9-BD74-E48C5FB97B01}">
      <dsp:nvSpPr>
        <dsp:cNvPr id="0" name=""/>
        <dsp:cNvSpPr/>
      </dsp:nvSpPr>
      <dsp:spPr>
        <a:xfrm>
          <a:off x="1958443" y="2588741"/>
          <a:ext cx="1389151" cy="330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63"/>
              </a:lnTo>
              <a:lnTo>
                <a:pt x="1389151" y="225263"/>
              </a:lnTo>
              <a:lnTo>
                <a:pt x="1389151" y="330554"/>
              </a:lnTo>
            </a:path>
          </a:pathLst>
        </a:custGeom>
        <a:noFill/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DA2F9-8445-403D-A8C0-2655A2A196F0}">
      <dsp:nvSpPr>
        <dsp:cNvPr id="0" name=""/>
        <dsp:cNvSpPr/>
      </dsp:nvSpPr>
      <dsp:spPr>
        <a:xfrm>
          <a:off x="1912723" y="2588741"/>
          <a:ext cx="91440" cy="330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554"/>
              </a:lnTo>
            </a:path>
          </a:pathLst>
        </a:custGeom>
        <a:noFill/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79BC7-6BCC-4503-8B26-C8609EC16B0B}">
      <dsp:nvSpPr>
        <dsp:cNvPr id="0" name=""/>
        <dsp:cNvSpPr/>
      </dsp:nvSpPr>
      <dsp:spPr>
        <a:xfrm>
          <a:off x="569291" y="2588741"/>
          <a:ext cx="1389151" cy="330554"/>
        </a:xfrm>
        <a:custGeom>
          <a:avLst/>
          <a:gdLst/>
          <a:ahLst/>
          <a:cxnLst/>
          <a:rect l="0" t="0" r="0" b="0"/>
          <a:pathLst>
            <a:path>
              <a:moveTo>
                <a:pt x="1389151" y="0"/>
              </a:moveTo>
              <a:lnTo>
                <a:pt x="1389151" y="225263"/>
              </a:lnTo>
              <a:lnTo>
                <a:pt x="0" y="225263"/>
              </a:lnTo>
              <a:lnTo>
                <a:pt x="0" y="330554"/>
              </a:lnTo>
            </a:path>
          </a:pathLst>
        </a:custGeom>
        <a:noFill/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FB29-26AB-4466-9566-D7A7E77D5230}">
      <dsp:nvSpPr>
        <dsp:cNvPr id="0" name=""/>
        <dsp:cNvSpPr/>
      </dsp:nvSpPr>
      <dsp:spPr>
        <a:xfrm>
          <a:off x="1958443" y="1536459"/>
          <a:ext cx="2083727" cy="330554"/>
        </a:xfrm>
        <a:custGeom>
          <a:avLst/>
          <a:gdLst/>
          <a:ahLst/>
          <a:cxnLst/>
          <a:rect l="0" t="0" r="0" b="0"/>
          <a:pathLst>
            <a:path>
              <a:moveTo>
                <a:pt x="2083727" y="0"/>
              </a:moveTo>
              <a:lnTo>
                <a:pt x="2083727" y="225263"/>
              </a:lnTo>
              <a:lnTo>
                <a:pt x="0" y="225263"/>
              </a:lnTo>
              <a:lnTo>
                <a:pt x="0" y="330554"/>
              </a:lnTo>
            </a:path>
          </a:pathLst>
        </a:custGeom>
        <a:noFill/>
        <a:ln w="25400" cap="flat" cmpd="sng" algn="ctr">
          <a:solidFill>
            <a:srgbClr val="FBDF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98172-4720-4561-91EF-850C42E70972}">
      <dsp:nvSpPr>
        <dsp:cNvPr id="0" name=""/>
        <dsp:cNvSpPr/>
      </dsp:nvSpPr>
      <dsp:spPr>
        <a:xfrm>
          <a:off x="3473881" y="814731"/>
          <a:ext cx="1136578" cy="721727"/>
        </a:xfrm>
        <a:prstGeom prst="roundRect">
          <a:avLst>
            <a:gd name="adj" fmla="val 10000"/>
          </a:avLst>
        </a:prstGeom>
        <a:solidFill>
          <a:srgbClr val="EB9CA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DE666-7A9D-49A8-89E0-7A631C7F77E6}">
      <dsp:nvSpPr>
        <dsp:cNvPr id="0" name=""/>
        <dsp:cNvSpPr/>
      </dsp:nvSpPr>
      <dsp:spPr>
        <a:xfrm>
          <a:off x="3600167" y="934703"/>
          <a:ext cx="1136578" cy="72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B9C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Medevice3s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Gallant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21306" y="955842"/>
        <a:ext cx="1094300" cy="679449"/>
      </dsp:txXfrm>
    </dsp:sp>
    <dsp:sp modelId="{C09FB0A9-2F11-4AB3-87DB-B17638749C72}">
      <dsp:nvSpPr>
        <dsp:cNvPr id="0" name=""/>
        <dsp:cNvSpPr/>
      </dsp:nvSpPr>
      <dsp:spPr>
        <a:xfrm>
          <a:off x="1390153" y="1867014"/>
          <a:ext cx="1136578" cy="721727"/>
        </a:xfrm>
        <a:prstGeom prst="roundRect">
          <a:avLst>
            <a:gd name="adj" fmla="val 10000"/>
          </a:avLst>
        </a:prstGeom>
        <a:solidFill>
          <a:srgbClr val="FBDF5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E85F5-BB24-42B0-B846-6A2FA1CE83DD}">
      <dsp:nvSpPr>
        <dsp:cNvPr id="0" name=""/>
        <dsp:cNvSpPr/>
      </dsp:nvSpPr>
      <dsp:spPr>
        <a:xfrm>
          <a:off x="1516440" y="1986986"/>
          <a:ext cx="1136578" cy="72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BDF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Distributor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DUMIYO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(24 provinces)</a:t>
          </a:r>
        </a:p>
      </dsp:txBody>
      <dsp:txXfrm>
        <a:off x="1537579" y="2008125"/>
        <a:ext cx="1094300" cy="679449"/>
      </dsp:txXfrm>
    </dsp:sp>
    <dsp:sp modelId="{B2EAD3FF-A416-4E35-84A4-F673AF5B162C}">
      <dsp:nvSpPr>
        <dsp:cNvPr id="0" name=""/>
        <dsp:cNvSpPr/>
      </dsp:nvSpPr>
      <dsp:spPr>
        <a:xfrm>
          <a:off x="1002" y="2919296"/>
          <a:ext cx="1136578" cy="721727"/>
        </a:xfrm>
        <a:prstGeom prst="roundRect">
          <a:avLst>
            <a:gd name="adj" fmla="val 10000"/>
          </a:avLst>
        </a:prstGeom>
        <a:solidFill>
          <a:srgbClr val="92D4D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591E9-B961-4B36-A616-93FB93DDC5C4}">
      <dsp:nvSpPr>
        <dsp:cNvPr id="0" name=""/>
        <dsp:cNvSpPr/>
      </dsp:nvSpPr>
      <dsp:spPr>
        <a:xfrm>
          <a:off x="127288" y="3039268"/>
          <a:ext cx="1136578" cy="72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Hotel/guesthouse</a:t>
          </a:r>
        </a:p>
      </dsp:txBody>
      <dsp:txXfrm>
        <a:off x="148427" y="3060407"/>
        <a:ext cx="1094300" cy="679449"/>
      </dsp:txXfrm>
    </dsp:sp>
    <dsp:sp modelId="{310C8373-A231-463D-A306-6CD3933D78D1}">
      <dsp:nvSpPr>
        <dsp:cNvPr id="0" name=""/>
        <dsp:cNvSpPr/>
      </dsp:nvSpPr>
      <dsp:spPr>
        <a:xfrm>
          <a:off x="1390153" y="2919296"/>
          <a:ext cx="1136578" cy="721727"/>
        </a:xfrm>
        <a:prstGeom prst="roundRect">
          <a:avLst>
            <a:gd name="adj" fmla="val 10000"/>
          </a:avLst>
        </a:prstGeom>
        <a:solidFill>
          <a:srgbClr val="92D4D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5EBB5-0320-4DAB-8FEE-027E0EA15DB3}">
      <dsp:nvSpPr>
        <dsp:cNvPr id="0" name=""/>
        <dsp:cNvSpPr/>
      </dsp:nvSpPr>
      <dsp:spPr>
        <a:xfrm>
          <a:off x="1516440" y="3039268"/>
          <a:ext cx="1136578" cy="72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Pharmacies</a:t>
          </a:r>
        </a:p>
      </dsp:txBody>
      <dsp:txXfrm>
        <a:off x="1537579" y="3060407"/>
        <a:ext cx="1094300" cy="679449"/>
      </dsp:txXfrm>
    </dsp:sp>
    <dsp:sp modelId="{F0C32C53-35D2-478A-86C0-ADF2569837BB}">
      <dsp:nvSpPr>
        <dsp:cNvPr id="0" name=""/>
        <dsp:cNvSpPr/>
      </dsp:nvSpPr>
      <dsp:spPr>
        <a:xfrm>
          <a:off x="2779305" y="2919296"/>
          <a:ext cx="1136578" cy="721727"/>
        </a:xfrm>
        <a:prstGeom prst="roundRect">
          <a:avLst>
            <a:gd name="adj" fmla="val 10000"/>
          </a:avLst>
        </a:prstGeom>
        <a:solidFill>
          <a:srgbClr val="92D4D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48182-0771-45B7-8DC5-CACBD071C0BC}">
      <dsp:nvSpPr>
        <dsp:cNvPr id="0" name=""/>
        <dsp:cNvSpPr/>
      </dsp:nvSpPr>
      <dsp:spPr>
        <a:xfrm>
          <a:off x="2905592" y="3039268"/>
          <a:ext cx="1136578" cy="72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Supermarket</a:t>
          </a:r>
        </a:p>
      </dsp:txBody>
      <dsp:txXfrm>
        <a:off x="2926731" y="3060407"/>
        <a:ext cx="1094300" cy="679449"/>
      </dsp:txXfrm>
    </dsp:sp>
    <dsp:sp modelId="{246CCF15-5110-4FC8-875B-200A49A89A84}">
      <dsp:nvSpPr>
        <dsp:cNvPr id="0" name=""/>
        <dsp:cNvSpPr/>
      </dsp:nvSpPr>
      <dsp:spPr>
        <a:xfrm>
          <a:off x="5557608" y="1867014"/>
          <a:ext cx="1136578" cy="721727"/>
        </a:xfrm>
        <a:prstGeom prst="roundRect">
          <a:avLst>
            <a:gd name="adj" fmla="val 10000"/>
          </a:avLst>
        </a:prstGeom>
        <a:solidFill>
          <a:srgbClr val="FBDF5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BBAF6-BD83-4532-9606-6620DAB4FC1C}">
      <dsp:nvSpPr>
        <dsp:cNvPr id="0" name=""/>
        <dsp:cNvSpPr/>
      </dsp:nvSpPr>
      <dsp:spPr>
        <a:xfrm>
          <a:off x="5683895" y="1986986"/>
          <a:ext cx="1136578" cy="72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BDF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CBOs/social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enterprises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(28 in 10 provinces)</a:t>
          </a:r>
        </a:p>
      </dsp:txBody>
      <dsp:txXfrm>
        <a:off x="5705034" y="2008125"/>
        <a:ext cx="1094300" cy="679449"/>
      </dsp:txXfrm>
    </dsp:sp>
    <dsp:sp modelId="{AC2C3D47-22BD-4FA6-9216-7DA74BF532C1}">
      <dsp:nvSpPr>
        <dsp:cNvPr id="0" name=""/>
        <dsp:cNvSpPr/>
      </dsp:nvSpPr>
      <dsp:spPr>
        <a:xfrm>
          <a:off x="4168457" y="2919296"/>
          <a:ext cx="1136578" cy="721727"/>
        </a:xfrm>
        <a:prstGeom prst="roundRect">
          <a:avLst>
            <a:gd name="adj" fmla="val 10000"/>
          </a:avLst>
        </a:prstGeom>
        <a:solidFill>
          <a:srgbClr val="92D4D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0C225-95B4-4BA6-8700-64CE35C16BFA}">
      <dsp:nvSpPr>
        <dsp:cNvPr id="0" name=""/>
        <dsp:cNvSpPr/>
      </dsp:nvSpPr>
      <dsp:spPr>
        <a:xfrm>
          <a:off x="4294743" y="3039268"/>
          <a:ext cx="1136578" cy="72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>
              <a:latin typeface="Calibri" panose="020F0502020204030204" pitchFamily="34" charset="0"/>
              <a:cs typeface="Calibri" panose="020F0502020204030204" pitchFamily="34" charset="0"/>
            </a:rPr>
            <a:t>Key population client </a:t>
          </a:r>
        </a:p>
      </dsp:txBody>
      <dsp:txXfrm>
        <a:off x="4315882" y="3060407"/>
        <a:ext cx="1094300" cy="679449"/>
      </dsp:txXfrm>
    </dsp:sp>
    <dsp:sp modelId="{3F08352A-4E04-4722-9952-7A5D9FACD9DD}">
      <dsp:nvSpPr>
        <dsp:cNvPr id="0" name=""/>
        <dsp:cNvSpPr/>
      </dsp:nvSpPr>
      <dsp:spPr>
        <a:xfrm>
          <a:off x="5557608" y="2919296"/>
          <a:ext cx="1136578" cy="721727"/>
        </a:xfrm>
        <a:prstGeom prst="roundRect">
          <a:avLst>
            <a:gd name="adj" fmla="val 10000"/>
          </a:avLst>
        </a:prstGeom>
        <a:solidFill>
          <a:srgbClr val="92D4D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CE4E0-6ED8-42A2-B6FA-9C66136D2148}">
      <dsp:nvSpPr>
        <dsp:cNvPr id="0" name=""/>
        <dsp:cNvSpPr/>
      </dsp:nvSpPr>
      <dsp:spPr>
        <a:xfrm>
          <a:off x="5683895" y="3039268"/>
          <a:ext cx="1136578" cy="72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Pharmacies/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HIV Hotpots</a:t>
          </a:r>
          <a:endParaRPr lang="en-US" sz="1000" b="0" kern="1200" dirty="0"/>
        </a:p>
      </dsp:txBody>
      <dsp:txXfrm>
        <a:off x="5705034" y="3060407"/>
        <a:ext cx="1094300" cy="679449"/>
      </dsp:txXfrm>
    </dsp:sp>
    <dsp:sp modelId="{5D1D43C6-E196-46D6-80A9-77CB9DEA53E8}">
      <dsp:nvSpPr>
        <dsp:cNvPr id="0" name=""/>
        <dsp:cNvSpPr/>
      </dsp:nvSpPr>
      <dsp:spPr>
        <a:xfrm>
          <a:off x="6946760" y="2919296"/>
          <a:ext cx="1136578" cy="721727"/>
        </a:xfrm>
        <a:prstGeom prst="roundRect">
          <a:avLst>
            <a:gd name="adj" fmla="val 10000"/>
          </a:avLst>
        </a:prstGeom>
        <a:solidFill>
          <a:srgbClr val="92D4D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F9521-7C01-406F-8F5F-1E03B3361197}">
      <dsp:nvSpPr>
        <dsp:cNvPr id="0" name=""/>
        <dsp:cNvSpPr/>
      </dsp:nvSpPr>
      <dsp:spPr>
        <a:xfrm>
          <a:off x="7073047" y="3039268"/>
          <a:ext cx="1136578" cy="72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4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Online</a:t>
          </a:r>
        </a:p>
      </dsp:txBody>
      <dsp:txXfrm>
        <a:off x="7094186" y="3060407"/>
        <a:ext cx="1094300" cy="679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0.4823</cdr:x>
      <cdr:y>0.21266</cdr:y>
    </cdr:from>
    <cdr:to>
      <cdr:x>0.54268</cdr:x>
      <cdr:y>0.30162</cdr:y>
    </cdr:to>
    <cdr:sp macro="" textlink="">
      <cdr:nvSpPr>
        <cdr:cNvPr id="2" name="Up Arrow 1"/>
        <cdr:cNvSpPr/>
      </cdr:nvSpPr>
      <cdr:spPr bwMode="auto">
        <a:xfrm xmlns:a="http://schemas.openxmlformats.org/drawingml/2006/main">
          <a:off x="3277211" y="1096333"/>
          <a:ext cx="410278" cy="458617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F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189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378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566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754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5943" algn="l" defTabSz="914378" rtl="0" eaLnBrk="1" latinLnBrk="0" hangingPunct="1">
            <a:defRPr sz="28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132" algn="l" defTabSz="914378" rtl="0" eaLnBrk="1" latinLnBrk="0" hangingPunct="1">
            <a:defRPr sz="28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320" algn="l" defTabSz="914378" rtl="0" eaLnBrk="1" latinLnBrk="0" hangingPunct="1">
            <a:defRPr sz="28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509" algn="l" defTabSz="914378" rtl="0" eaLnBrk="1" latinLnBrk="0" hangingPunct="1">
            <a:defRPr sz="28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800" b="0" i="0" u="none" strike="noStrike" cap="none" normalizeH="0" baseline="0" smtClean="0">
            <a:ln>
              <a:noFill/>
            </a:ln>
            <a:solidFill>
              <a:srgbClr val="000090"/>
            </a:solidFill>
            <a:effectLst/>
            <a:latin typeface="Arial" charset="0"/>
          </a:endParaRPr>
        </a:p>
      </cdr:txBody>
    </cdr:sp>
  </cdr:relSizeAnchor>
  <cdr:relSizeAnchor xmlns:cdr="http://schemas.openxmlformats.org/drawingml/2006/chartDrawing">
    <cdr:from>
      <cdr:x>0.34333</cdr:x>
      <cdr:y>0.1709</cdr:y>
    </cdr:from>
    <cdr:to>
      <cdr:x>0.40371</cdr:x>
      <cdr:y>0.25986</cdr:y>
    </cdr:to>
    <cdr:sp macro="" textlink="">
      <cdr:nvSpPr>
        <cdr:cNvPr id="3" name="Up Arrow 2"/>
        <cdr:cNvSpPr/>
      </cdr:nvSpPr>
      <cdr:spPr bwMode="auto">
        <a:xfrm xmlns:a="http://schemas.openxmlformats.org/drawingml/2006/main">
          <a:off x="2332921" y="881029"/>
          <a:ext cx="410279" cy="458617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F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800" b="0" i="0" u="none" strike="noStrike" cap="none" normalizeH="0" baseline="0" smtClean="0">
            <a:ln>
              <a:noFill/>
            </a:ln>
            <a:solidFill>
              <a:srgbClr val="000090"/>
            </a:solidFill>
            <a:effectLst/>
            <a:latin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44F6-3237-4279-9706-15C4AE7F2C5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AAB2B-2985-44D1-B29B-EC16B2C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6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2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16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6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4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8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3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5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1838"/>
            <a:ext cx="4983162" cy="3736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/>
                <a:cs typeface="Calibri"/>
              </a:rPr>
              <a:t>With attaining economic success and middle income status </a:t>
            </a:r>
          </a:p>
          <a:p>
            <a:pPr>
              <a:lnSpc>
                <a:spcPct val="100000"/>
              </a:lnSpc>
            </a:pPr>
            <a:r>
              <a:rPr lang="en-US" sz="1200" dirty="0" smtClean="0"/>
              <a:t>Major transition</a:t>
            </a:r>
            <a:r>
              <a:rPr lang="en-US" sz="1200" baseline="0" dirty="0" smtClean="0"/>
              <a:t> from external financial support to local financing underway. </a:t>
            </a:r>
            <a:r>
              <a:rPr lang="en-US" sz="1200" dirty="0" smtClean="0"/>
              <a:t>With </a:t>
            </a:r>
            <a:r>
              <a:rPr lang="en-US" sz="1200" dirty="0" err="1" smtClean="0"/>
              <a:t>redu</a:t>
            </a:r>
            <a:r>
              <a:rPr lang="en-US" sz="1200" dirty="0" smtClean="0"/>
              <a:t> external donor resources TMA helps to reduce procurement pressures/expenses, focusing finite public resources on meeting needs of most vulnerable populations</a:t>
            </a:r>
          </a:p>
          <a:p>
            <a:pPr>
              <a:lnSpc>
                <a:spcPct val="100000"/>
              </a:lnSpc>
            </a:pPr>
            <a:endParaRPr lang="en-US" sz="12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Key questions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800" dirty="0" smtClean="0"/>
              <a:t>As volume of high quality free and partially-subsidized condom product declines, and commercial condoms dominate how to?</a:t>
            </a:r>
            <a:endParaRPr lang="en-US" sz="1800" b="1" dirty="0" smtClean="0">
              <a:solidFill>
                <a:srgbClr val="002A6C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How will key populations access condoms? What brands appeal to them, and at the right price points?</a:t>
            </a:r>
            <a:endParaRPr lang="en-US" sz="1200" dirty="0" smtClean="0"/>
          </a:p>
          <a:p>
            <a:pPr>
              <a:lnSpc>
                <a:spcPct val="100000"/>
              </a:lnSpc>
            </a:pPr>
            <a:endParaRPr lang="en-US" sz="1200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256,000 people living with HIV in Viet Nam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Epidemics</a:t>
            </a:r>
            <a:r>
              <a:rPr lang="en-US" baseline="0" dirty="0" smtClean="0">
                <a:effectLst/>
              </a:rPr>
              <a:t> of concern among MSM, TGW in urban areas; and PWID and female partners in select districts/</a:t>
            </a:r>
            <a:r>
              <a:rPr lang="en-US" baseline="0" dirty="0" err="1" smtClean="0">
                <a:effectLst/>
              </a:rPr>
              <a:t>provices</a:t>
            </a:r>
            <a:r>
              <a:rPr lang="en-US" baseline="0" dirty="0" smtClean="0">
                <a:effectLst/>
              </a:rPr>
              <a:t>. 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MoH</a:t>
            </a:r>
            <a:r>
              <a:rPr lang="en-US" dirty="0" smtClean="0">
                <a:effectLst/>
              </a:rPr>
              <a:t> led; PEPFAR played major role</a:t>
            </a:r>
            <a:r>
              <a:rPr lang="en-US" baseline="0" dirty="0" smtClean="0">
                <a:effectLst/>
              </a:rPr>
              <a:t> in this success. </a:t>
            </a:r>
          </a:p>
          <a:p>
            <a:r>
              <a:rPr lang="en-US" baseline="0" dirty="0" smtClean="0">
                <a:effectLst/>
              </a:rPr>
              <a:t>Middle income - $3,620 (above 3,000 GDP per capita)</a:t>
            </a:r>
          </a:p>
          <a:p>
            <a:endParaRPr lang="en-US" dirty="0" smtClean="0"/>
          </a:p>
          <a:p>
            <a:pPr>
              <a:lnSpc>
                <a:spcPct val="100000"/>
              </a:lnSpc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AA0-C40D-49FB-B773-CC70200CCB2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3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3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condoms appeal? </a:t>
            </a:r>
            <a:r>
              <a:rPr lang="en-US" baseline="0" smtClean="0"/>
              <a:t>What price point?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2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Marketing 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3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7255-AED8-47F3-8DAA-4459C59E6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E662-3A12-442A-9192-836A9E70D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E57A3-0080-45D8-B4A1-1CECC6703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14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74A2-F0C0-4B0E-B88D-08369B3BF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ertical Text Placeholder 27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8780464" y="1356311"/>
            <a:ext cx="363536" cy="2850780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buNone/>
              <a:defRPr sz="825">
                <a:solidFill>
                  <a:schemeClr val="bg1"/>
                </a:solidFill>
              </a:defRPr>
            </a:lvl1pPr>
            <a:lvl2pPr>
              <a:buNone/>
              <a:defRPr sz="825">
                <a:solidFill>
                  <a:schemeClr val="bg1"/>
                </a:solidFill>
              </a:defRPr>
            </a:lvl2pPr>
            <a:lvl3pPr>
              <a:buNone/>
              <a:defRPr sz="825">
                <a:solidFill>
                  <a:schemeClr val="bg1"/>
                </a:solidFill>
              </a:defRPr>
            </a:lvl3pPr>
            <a:lvl4pPr>
              <a:buNone/>
              <a:defRPr sz="825">
                <a:solidFill>
                  <a:schemeClr val="bg1"/>
                </a:solidFill>
              </a:defRPr>
            </a:lvl4pPr>
            <a:lvl5pPr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enter side title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70891"/>
            <a:ext cx="8229601" cy="3384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defRPr sz="1500" b="1">
                <a:solidFill>
                  <a:schemeClr val="tx2"/>
                </a:solidFill>
                <a:latin typeface="+mn-lt"/>
                <a:cs typeface="Avenir Next Condensed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228"/>
            <a:ext cx="8229600" cy="49419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50">
                <a:solidFill>
                  <a:srgbClr val="595959"/>
                </a:solidFill>
                <a:latin typeface="+mn-lt"/>
                <a:cs typeface="Avenir Next Condensed Medium"/>
              </a:defRPr>
            </a:lvl1pPr>
            <a:lvl2pPr>
              <a:defRPr sz="1125">
                <a:solidFill>
                  <a:srgbClr val="595959"/>
                </a:solidFill>
                <a:latin typeface="+mn-lt"/>
                <a:cs typeface="Avenir Next Condensed Medium"/>
              </a:defRPr>
            </a:lvl2pPr>
            <a:lvl3pPr>
              <a:defRPr sz="975">
                <a:solidFill>
                  <a:srgbClr val="595959"/>
                </a:solidFill>
                <a:latin typeface="+mn-lt"/>
                <a:cs typeface="Avenir Next Condensed Medium"/>
              </a:defRPr>
            </a:lvl3pPr>
            <a:lvl4pPr>
              <a:defRPr sz="900">
                <a:solidFill>
                  <a:srgbClr val="595959"/>
                </a:solidFill>
                <a:latin typeface="+mn-lt"/>
                <a:cs typeface="Avenir Next Condensed Medium"/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750">
                <a:solidFill>
                  <a:srgbClr val="595959"/>
                </a:solidFill>
                <a:latin typeface="+mn-lt"/>
                <a:cs typeface="Avenir Next Condensed Medium"/>
              </a:defRPr>
            </a:lvl5pPr>
            <a:lvl6pPr marL="18859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75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28000"/>
            <a:ext cx="8229600" cy="3240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spcBef>
                <a:spcPts val="0"/>
              </a:spcBef>
              <a:buNone/>
              <a:defRPr sz="1200" b="1" i="1" baseline="0">
                <a:solidFill>
                  <a:srgbClr val="009D9C"/>
                </a:solidFill>
                <a:latin typeface="+mn-lt"/>
                <a:cs typeface="Avenir Next Condensed Demi Bold"/>
              </a:defRPr>
            </a:lvl1pPr>
          </a:lstStyle>
          <a:p>
            <a:pPr lvl="0"/>
            <a:r>
              <a:rPr lang="en-GB"/>
              <a:t>Click to add a sub-head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780434" y="4207092"/>
            <a:ext cx="363566" cy="36360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5BB412A-3CA3-8D4D-8D48-9C807E0B6BEF}" type="slidenum">
              <a:rPr lang="en-US" sz="750" smtClean="0">
                <a:solidFill>
                  <a:srgbClr val="009D9C"/>
                </a:solidFill>
                <a:cs typeface="Avenir Next Condensed Regular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50" dirty="0">
              <a:solidFill>
                <a:srgbClr val="009D9C"/>
              </a:solidFill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555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15" tIns="91415" rIns="91415" bIns="9141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3"/>
          </a:xfrm>
          <a:prstGeom prst="rect">
            <a:avLst/>
          </a:prstGeom>
        </p:spPr>
        <p:txBody>
          <a:bodyPr lIns="91415" tIns="91415" rIns="91415" bIns="9141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324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55768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59FADEA-0295-4BD5-9C30-02167E936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8C3AD1ED-0EB0-4379-8475-62FD6889F1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23110F49-A09D-41A1-A0BB-A657BD3B057F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FF951C4-55E5-4B0A-9FB8-B7216D4FCFB8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19FD200-343A-49BF-9E7D-434DB293B9B9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60DCF4C3-EEFE-4287-9317-A8F7E128C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6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55768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7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509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788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0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987B1-6022-4B06-AC59-314C3119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S:\HMA PROJECT\Communication\Logos\Pepfar\PEPFAR logo VN_.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003" y="96253"/>
            <a:ext cx="584660" cy="83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326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59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06600"/>
            <a:ext cx="4648200" cy="3352800"/>
          </a:xfrm>
        </p:spPr>
        <p:txBody>
          <a:bodyPr/>
          <a:lstStyle>
            <a:lvl1pPr algn="l">
              <a:lnSpc>
                <a:spcPct val="80000"/>
              </a:lnSpc>
              <a:defRPr sz="45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06415"/>
            <a:ext cx="4648200" cy="1398588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bg1"/>
                </a:solidFill>
              </a:defRPr>
            </a:lvl1pPr>
            <a:lvl2pPr marL="457106" indent="0">
              <a:buNone/>
              <a:defRPr sz="1800"/>
            </a:lvl2pPr>
            <a:lvl3pPr marL="914220" indent="0">
              <a:buNone/>
              <a:defRPr sz="1575"/>
            </a:lvl3pPr>
            <a:lvl4pPr marL="1371328" indent="0">
              <a:buNone/>
              <a:defRPr sz="1425"/>
            </a:lvl4pPr>
            <a:lvl5pPr marL="1828439" indent="0">
              <a:buNone/>
              <a:defRPr sz="1425"/>
            </a:lvl5pPr>
            <a:lvl6pPr marL="2285544" indent="0">
              <a:buNone/>
              <a:defRPr sz="1425"/>
            </a:lvl6pPr>
            <a:lvl7pPr marL="2742650" indent="0">
              <a:buNone/>
              <a:defRPr sz="1425"/>
            </a:lvl7pPr>
            <a:lvl8pPr marL="3199760" indent="0">
              <a:buNone/>
              <a:defRPr sz="1425"/>
            </a:lvl8pPr>
            <a:lvl9pPr marL="3656869" indent="0">
              <a:buNone/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2A9C-F83F-4931-8591-4581B87F3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31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8055-2EC2-40CF-90D3-A35528178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S:\HMA PROJECT\Communication\Logos\Pepfar\PEPFAR logo VN_.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003" y="96253"/>
            <a:ext cx="584660" cy="83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69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25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575" b="1"/>
            </a:lvl4pPr>
            <a:lvl5pPr marL="1828439" indent="0">
              <a:buNone/>
              <a:defRPr sz="1575" b="1"/>
            </a:lvl5pPr>
            <a:lvl6pPr marL="2285544" indent="0">
              <a:buNone/>
              <a:defRPr sz="1575" b="1"/>
            </a:lvl6pPr>
            <a:lvl7pPr marL="2742650" indent="0">
              <a:buNone/>
              <a:defRPr sz="1575" b="1"/>
            </a:lvl7pPr>
            <a:lvl8pPr marL="3199760" indent="0">
              <a:buNone/>
              <a:defRPr sz="1575" b="1"/>
            </a:lvl8pPr>
            <a:lvl9pPr marL="3656869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25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575" b="1"/>
            </a:lvl4pPr>
            <a:lvl5pPr marL="1828439" indent="0">
              <a:buNone/>
              <a:defRPr sz="1575" b="1"/>
            </a:lvl5pPr>
            <a:lvl6pPr marL="2285544" indent="0">
              <a:buNone/>
              <a:defRPr sz="1575" b="1"/>
            </a:lvl6pPr>
            <a:lvl7pPr marL="2742650" indent="0">
              <a:buNone/>
              <a:defRPr sz="1575" b="1"/>
            </a:lvl7pPr>
            <a:lvl8pPr marL="3199760" indent="0">
              <a:buNone/>
              <a:defRPr sz="1575" b="1"/>
            </a:lvl8pPr>
            <a:lvl9pPr marL="3656869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9DE6-26B9-40A9-B9D0-02CFED28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S:\HMA PROJECT\Communication\Logos\Pepfar\PEPFAR logo VN_.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003" y="96253"/>
            <a:ext cx="584660" cy="83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64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BB20-E3C5-4813-9A7F-D6943C102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S:\HMA PROJECT\Communication\Logos\Pepfar\PEPFAR logo VN_.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003" y="96253"/>
            <a:ext cx="584660" cy="83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99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49326-41EA-4B86-B5DF-D7D9AA4B3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106" indent="0">
              <a:buNone/>
              <a:defRPr sz="1200"/>
            </a:lvl2pPr>
            <a:lvl3pPr marL="914220" indent="0">
              <a:buNone/>
              <a:defRPr sz="975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06BF-470E-4CA2-861C-5FE756B0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25"/>
            </a:lvl1pPr>
            <a:lvl2pPr marL="457106" indent="0">
              <a:buNone/>
              <a:defRPr sz="2775"/>
            </a:lvl2pPr>
            <a:lvl3pPr marL="914220" indent="0">
              <a:buNone/>
              <a:defRPr sz="2400"/>
            </a:lvl3pPr>
            <a:lvl4pPr marL="1371328" indent="0">
              <a:buNone/>
              <a:defRPr sz="2025"/>
            </a:lvl4pPr>
            <a:lvl5pPr marL="1828439" indent="0">
              <a:buNone/>
              <a:defRPr sz="2025"/>
            </a:lvl5pPr>
            <a:lvl6pPr marL="2285544" indent="0">
              <a:buNone/>
              <a:defRPr sz="2025"/>
            </a:lvl6pPr>
            <a:lvl7pPr marL="2742650" indent="0">
              <a:buNone/>
              <a:defRPr sz="2025"/>
            </a:lvl7pPr>
            <a:lvl8pPr marL="3199760" indent="0">
              <a:buNone/>
              <a:defRPr sz="2025"/>
            </a:lvl8pPr>
            <a:lvl9pPr marL="3656869" indent="0">
              <a:buNone/>
              <a:defRPr sz="20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6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106" indent="0">
              <a:buNone/>
              <a:defRPr sz="1200"/>
            </a:lvl2pPr>
            <a:lvl3pPr marL="914220" indent="0">
              <a:buNone/>
              <a:defRPr sz="975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59E2-4377-48A4-896B-378C33A6F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92200"/>
            <a:ext cx="77724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8" rIns="9142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08200"/>
            <a:ext cx="77724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C50036"/>
                </a:solidFill>
                <a:latin typeface="Calibri"/>
                <a:cs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27D31-3479-4770-A8FC-E5FC874BCF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7" r:id="rId14"/>
    <p:sldLayoutId id="2147483704" r:id="rId15"/>
    <p:sldLayoutId id="2147483708" r:id="rId16"/>
    <p:sldLayoutId id="2147483709" r:id="rId17"/>
    <p:sldLayoutId id="2147483710" r:id="rId18"/>
    <p:sldLayoutId id="2147483711" r:id="rId19"/>
    <p:sldLayoutId id="214748371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4347C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22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328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439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85000"/>
              <a:lumOff val="15000"/>
            </a:schemeClr>
          </a:solidFill>
          <a:latin typeface="Calibri"/>
          <a:ea typeface="+mn-ea"/>
          <a:cs typeface="Calibri"/>
        </a:defRPr>
      </a:lvl1pPr>
      <a:lvl2pPr marL="742805" indent="-285694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>
              <a:lumMod val="85000"/>
              <a:lumOff val="15000"/>
            </a:schemeClr>
          </a:solidFill>
          <a:latin typeface="Calibri"/>
          <a:cs typeface="Calibri"/>
        </a:defRPr>
      </a:lvl2pPr>
      <a:lvl3pPr marL="1142773" indent="-22855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85000"/>
              <a:lumOff val="15000"/>
            </a:schemeClr>
          </a:solidFill>
          <a:latin typeface="Calibri"/>
          <a:cs typeface="Calibri"/>
        </a:defRPr>
      </a:lvl3pPr>
      <a:lvl4pPr marL="1599880" indent="-228552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>
              <a:lumMod val="85000"/>
              <a:lumOff val="15000"/>
            </a:schemeClr>
          </a:solidFill>
          <a:latin typeface="Calibri"/>
          <a:cs typeface="Calibri"/>
        </a:defRPr>
      </a:lvl4pPr>
      <a:lvl5pPr marL="2056991" indent="-228552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>
              <a:lumMod val="85000"/>
              <a:lumOff val="15000"/>
            </a:schemeClr>
          </a:solidFill>
          <a:latin typeface="Calibri"/>
          <a:cs typeface="Calibri"/>
        </a:defRPr>
      </a:lvl5pPr>
      <a:lvl6pPr marL="2514096" indent="-228552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6pPr>
      <a:lvl7pPr marL="2971208" indent="-228552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7pPr>
      <a:lvl8pPr marL="3428316" indent="-228552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8pPr>
      <a:lvl9pPr marL="3885424" indent="-228552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27D31-3479-4770-A8FC-E5FC874BCF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em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jpeg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8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8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1040303"/>
            <a:ext cx="9270125" cy="58176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1425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218" y="1757578"/>
            <a:ext cx="6524043" cy="16320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57107" indent="-45710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990406" indent="-380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523697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2133173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2742654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335212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610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08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565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000" b="1" dirty="0" smtClean="0">
              <a:solidFill>
                <a:srgbClr val="0070C0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Making </a:t>
            </a:r>
            <a:r>
              <a:rPr lang="en-US" sz="2800" b="1" dirty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markets work for HIV prevention: A total market approach to condom security in Vietnam</a:t>
            </a:r>
            <a:endParaRPr lang="en-US" sz="2800" dirty="0">
              <a:solidFill>
                <a:srgbClr val="0070C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218" y="5385203"/>
            <a:ext cx="8910782" cy="615853"/>
          </a:xfrm>
        </p:spPr>
        <p:txBody>
          <a:bodyPr/>
          <a:lstStyle/>
          <a:p>
            <a:r>
              <a:rPr lang="en-US" sz="1875" dirty="0">
                <a:latin typeface="Calibri" charset="0"/>
                <a:ea typeface="Calibri" charset="0"/>
                <a:cs typeface="Calibri" charset="0"/>
              </a:rPr>
              <a:t>Dr. Kimberly Green, </a:t>
            </a:r>
            <a:r>
              <a:rPr lang="en-US" sz="1875" dirty="0" smtClean="0">
                <a:latin typeface="Calibri" charset="0"/>
                <a:ea typeface="Calibri" charset="0"/>
                <a:cs typeface="Calibri" charset="0"/>
              </a:rPr>
              <a:t>PATH; </a:t>
            </a:r>
            <a:r>
              <a:rPr lang="en-US" sz="1875" dirty="0" err="1" smtClean="0">
                <a:latin typeface="Calibri" charset="0"/>
                <a:ea typeface="Calibri" charset="0"/>
                <a:cs typeface="Calibri" charset="0"/>
              </a:rPr>
              <a:t>kgreen@path.org</a:t>
            </a:r>
            <a:r>
              <a:rPr lang="en-US" sz="1875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endParaRPr lang="en-US" sz="2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Authors: Vu Hai Yen, PATH; Kimberly Green, PATH; Ngo Minh Trang, USAID; </a:t>
            </a:r>
            <a:r>
              <a:rPr lang="en-US" sz="1500" dirty="0" err="1" smtClean="0">
                <a:latin typeface="Calibri" charset="0"/>
                <a:ea typeface="Calibri" charset="0"/>
                <a:cs typeface="Calibri" charset="0"/>
              </a:rPr>
              <a:t>Chieu</a:t>
            </a:r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 Van Vu, VAAC/MOH; Tran Hung Minh, CCIHP; Trang Thu Quach; CCIHP; Doan Thanh Tung, Lighthouse Social Enterprise, Thanh Le, G-link Social Enterprise; Son Le, G3VN Social Enterprise  </a:t>
            </a:r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0"/>
            <a:ext cx="9144001" cy="1040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1EC2809-4614-40A0-9062-ADD8FB524483}"/>
              </a:ext>
            </a:extLst>
          </p:cNvPr>
          <p:cNvGrpSpPr/>
          <p:nvPr/>
        </p:nvGrpSpPr>
        <p:grpSpPr>
          <a:xfrm>
            <a:off x="-1" y="175533"/>
            <a:ext cx="8934770" cy="689238"/>
            <a:chOff x="2632467" y="179161"/>
            <a:chExt cx="18681203" cy="1322815"/>
          </a:xfrm>
          <a:solidFill>
            <a:schemeClr val="bg1"/>
          </a:solidFill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FFA71E5-2634-4577-BBA2-DB0500B05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2467" y="179161"/>
              <a:ext cx="3400552" cy="1322815"/>
            </a:xfrm>
            <a:prstGeom prst="rect">
              <a:avLst/>
            </a:prstGeom>
            <a:grpFill/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635F7A8-B396-4B63-A837-0313E94D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67076" y="543188"/>
              <a:ext cx="1746594" cy="669380"/>
            </a:xfrm>
            <a:prstGeom prst="rect">
              <a:avLst/>
            </a:prstGeom>
            <a:grpFill/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1B4763C8-21B8-4B92-ADF1-D37012BE93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52038" y="250444"/>
              <a:ext cx="1336668" cy="11802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9999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54359" cy="6605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1793" y="1708124"/>
            <a:ext cx="7930054" cy="2300637"/>
            <a:chOff x="0" y="0"/>
            <a:chExt cx="5710687" cy="138022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5710687" cy="1380226"/>
              <a:chOff x="0" y="0"/>
              <a:chExt cx="5710687" cy="1380226"/>
            </a:xfrm>
          </p:grpSpPr>
          <p:pic>
            <p:nvPicPr>
              <p:cNvPr id="6" name="Picture 5" descr="C:\Users\dvnguyen\AppData\Local\Microsoft\Windows\INetCache\Content.Word\11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828800" cy="1371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 descr="C:\Users\dvnguyen\AppData\Local\Microsoft\Windows\INetCache\Content.Word\12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1887" y="8626"/>
                <a:ext cx="1828800" cy="1371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" name="Picture 4" descr="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317" y="0"/>
              <a:ext cx="1828800" cy="137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FFD6781-12FF-4D27-B104-8FE5F08782F3}"/>
              </a:ext>
            </a:extLst>
          </p:cNvPr>
          <p:cNvSpPr/>
          <p:nvPr/>
        </p:nvSpPr>
        <p:spPr>
          <a:xfrm>
            <a:off x="455913" y="550804"/>
            <a:ext cx="823869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500" b="1" dirty="0" smtClean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32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Condom promotion</a:t>
            </a:r>
            <a:r>
              <a:rPr lang="mr-IN" sz="32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…</a:t>
            </a:r>
            <a:endParaRPr lang="en-US" sz="3200" b="1" dirty="0" smtClean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500" b="1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3" y="4855626"/>
            <a:ext cx="5486400" cy="6781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Picture 14" descr="_MG_8817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2537" y="4359691"/>
            <a:ext cx="2099310" cy="1670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8690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49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949" y="857250"/>
            <a:ext cx="9144000" cy="51435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64722" y="1829028"/>
            <a:ext cx="5409557" cy="20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  <a:noAutofit/>
          </a:bodyPr>
          <a:lstStyle>
            <a:lvl1pPr marL="457107" indent="-45710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990406" indent="-380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523697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2133173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2742654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335212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610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08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565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75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25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Key results</a:t>
            </a:r>
            <a:endParaRPr lang="en-US" sz="450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5517931" y="857249"/>
            <a:ext cx="4024892" cy="341520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1740" r="18851"/>
            </a:stretch>
          </a:blipFill>
          <a:ln w="9525" cap="flat" cmpd="sng" algn="ctr">
            <a:noFill/>
            <a:prstDash val="solid"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9719" y="5515133"/>
            <a:ext cx="24751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*Sales 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15 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provinces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10283" y="1552591"/>
            <a:ext cx="4430921" cy="336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KP-focused condom sales: 2015-2017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9A90D47-E58F-489D-8AEC-C44785A1F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850263"/>
              </p:ext>
            </p:extLst>
          </p:nvPr>
        </p:nvGraphicFramePr>
        <p:xfrm>
          <a:off x="609865" y="1103586"/>
          <a:ext cx="7805715" cy="451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0CB834F9-77D2-42E9-843B-7A181E9AD729}"/>
              </a:ext>
            </a:extLst>
          </p:cNvPr>
          <p:cNvSpPr/>
          <p:nvPr/>
        </p:nvSpPr>
        <p:spPr bwMode="auto">
          <a:xfrm rot="10800000">
            <a:off x="3727046" y="4247333"/>
            <a:ext cx="115747" cy="625607"/>
          </a:xfrm>
          <a:prstGeom prst="downArrow">
            <a:avLst/>
          </a:prstGeom>
          <a:solidFill>
            <a:srgbClr val="92D4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A2D9B858-EDC0-428B-A9EF-255FA3187AFD}"/>
              </a:ext>
            </a:extLst>
          </p:cNvPr>
          <p:cNvSpPr/>
          <p:nvPr/>
        </p:nvSpPr>
        <p:spPr bwMode="auto">
          <a:xfrm rot="10800000">
            <a:off x="6055485" y="2581154"/>
            <a:ext cx="115747" cy="1666179"/>
          </a:xfrm>
          <a:prstGeom prst="downArrow">
            <a:avLst/>
          </a:prstGeom>
          <a:solidFill>
            <a:srgbClr val="92D4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3BBA65-B926-4262-8DB0-04BA21A27D3E}"/>
              </a:ext>
            </a:extLst>
          </p:cNvPr>
          <p:cNvSpPr txBox="1"/>
          <p:nvPr/>
        </p:nvSpPr>
        <p:spPr>
          <a:xfrm>
            <a:off x="3532576" y="393955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215%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0C31866-2205-4A84-BED8-E94C8DBD6D80}"/>
              </a:ext>
            </a:extLst>
          </p:cNvPr>
          <p:cNvSpPr txBox="1"/>
          <p:nvPr/>
        </p:nvSpPr>
        <p:spPr>
          <a:xfrm>
            <a:off x="5819848" y="2312951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260%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30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1EC2809-4614-40A0-9062-ADD8FB524483}"/>
              </a:ext>
            </a:extLst>
          </p:cNvPr>
          <p:cNvGrpSpPr/>
          <p:nvPr/>
        </p:nvGrpSpPr>
        <p:grpSpPr>
          <a:xfrm>
            <a:off x="539084" y="226954"/>
            <a:ext cx="8065831" cy="622207"/>
            <a:chOff x="2632467" y="179161"/>
            <a:chExt cx="18681203" cy="1322815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FFA71E5-2634-4577-BBA2-DB0500B05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2467" y="179161"/>
              <a:ext cx="3400552" cy="1322815"/>
            </a:xfrm>
            <a:prstGeom prst="rect">
              <a:avLst/>
            </a:prstGeom>
            <a:grp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635F7A8-B396-4B63-A837-0313E94D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67076" y="543188"/>
              <a:ext cx="1746594" cy="669380"/>
            </a:xfrm>
            <a:prstGeom prst="rect">
              <a:avLst/>
            </a:prstGeom>
            <a:grpFill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B4763C8-21B8-4B92-ADF1-D37012BE93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752038" y="250444"/>
              <a:ext cx="1336668" cy="1180247"/>
            </a:xfrm>
            <a:prstGeom prst="rect">
              <a:avLst/>
            </a:prstGeom>
            <a:grpFill/>
          </p:spPr>
        </p:pic>
      </p:grpSp>
      <p:sp>
        <p:nvSpPr>
          <p:cNvPr id="17" name="Title 4"/>
          <p:cNvSpPr txBox="1">
            <a:spLocks/>
          </p:cNvSpPr>
          <p:nvPr/>
        </p:nvSpPr>
        <p:spPr>
          <a:xfrm>
            <a:off x="446475" y="242720"/>
            <a:ext cx="8287621" cy="6667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4347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22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3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43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kern="0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Growth in KP-focused condom sales</a:t>
            </a:r>
            <a:endParaRPr lang="en-US" sz="3200" kern="0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865" y="6090834"/>
            <a:ext cx="2133335" cy="5298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5121" y="5962823"/>
            <a:ext cx="8625408" cy="6694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350" dirty="0">
                <a:solidFill>
                  <a:srgbClr val="002F6C"/>
                </a:solidFill>
                <a:latin typeface="Corbel" charset="0"/>
                <a:ea typeface="Corbel" charset="0"/>
                <a:cs typeface="Corbel" charset="0"/>
              </a:rPr>
              <a:t>“Gallant is becoming really popular in the MSM community—it fits with our style. The design is really nice and modern, which is what MSM want, but it’s also a good quality product. The super thin version especially appeals to MSM.”</a:t>
            </a:r>
            <a:endParaRPr lang="en-US" sz="1350" dirty="0">
              <a:solidFill>
                <a:srgbClr val="6C6463"/>
              </a:solidFill>
              <a:latin typeface="Corbel" charset="0"/>
              <a:ea typeface="Corbel" charset="0"/>
              <a:cs typeface="Corbel" charset="0"/>
            </a:endParaRP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1200" i="1" dirty="0" smtClean="0">
                <a:solidFill>
                  <a:srgbClr val="002F6C"/>
                </a:solidFill>
                <a:latin typeface="Corbel" charset="0"/>
                <a:ea typeface="Corbel" charset="0"/>
                <a:cs typeface="Corbel" charset="0"/>
              </a:rPr>
              <a:t>- Doan Thanh Tung</a:t>
            </a:r>
            <a:r>
              <a:rPr lang="en-US" sz="1200" i="1" dirty="0">
                <a:solidFill>
                  <a:srgbClr val="002F6C"/>
                </a:solidFill>
                <a:latin typeface="Corbel" charset="0"/>
                <a:ea typeface="Corbel" charset="0"/>
                <a:cs typeface="Corbel" charset="0"/>
              </a:rPr>
              <a:t>, head of Hanoi-based civil society organization, Lighthouse</a:t>
            </a:r>
            <a:endParaRPr lang="en-US" sz="1200" dirty="0">
              <a:solidFill>
                <a:srgbClr val="6C6463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07F698-6D92-4AE9-B3DA-DF74AAA35179}"/>
              </a:ext>
            </a:extLst>
          </p:cNvPr>
          <p:cNvSpPr txBox="1"/>
          <p:nvPr/>
        </p:nvSpPr>
        <p:spPr>
          <a:xfrm>
            <a:off x="0" y="5895105"/>
            <a:ext cx="9143999" cy="973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74543" y="1990181"/>
          <a:ext cx="7674119" cy="439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4543" y="6257988"/>
            <a:ext cx="81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alibri" charset="0"/>
                <a:ea typeface="Calibri" charset="0"/>
                <a:cs typeface="Calibri" charset="0"/>
              </a:rPr>
              <a:t>Source: USAID/PATH Healthy Markets. Non-traditional outlet condom coverage and type report, </a:t>
            </a:r>
            <a:r>
              <a:rPr lang="en-US" sz="1050" dirty="0" smtClean="0">
                <a:latin typeface="Calibri" charset="0"/>
                <a:ea typeface="Calibri" charset="0"/>
                <a:cs typeface="Calibri" charset="0"/>
              </a:rPr>
              <a:t>2016; PSI NTO condom assessments, 2010, 2012, 2013.  </a:t>
            </a:r>
            <a:r>
              <a:rPr lang="en-US" sz="1050" dirty="0" smtClean="0">
                <a:latin typeface="Calibri" charset="0"/>
                <a:ea typeface="Calibri" charset="0"/>
                <a:cs typeface="Calibri" charset="0"/>
              </a:rPr>
              <a:t>*Repeated measure in 6+ </a:t>
            </a:r>
            <a:r>
              <a:rPr lang="en-US" sz="1050" dirty="0">
                <a:latin typeface="Calibri" charset="0"/>
                <a:ea typeface="Calibri" charset="0"/>
                <a:cs typeface="Calibri" charset="0"/>
              </a:rPr>
              <a:t>provinces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F3E4D2-894E-4648-86AA-A06163E7FECE}"/>
              </a:ext>
            </a:extLst>
          </p:cNvPr>
          <p:cNvSpPr txBox="1"/>
          <p:nvPr/>
        </p:nvSpPr>
        <p:spPr>
          <a:xfrm>
            <a:off x="829101" y="1572649"/>
            <a:ext cx="74857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Non-traditional outlet condom sales, 2010 - 2016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FFD6781-12FF-4D27-B104-8FE5F08782F3}"/>
              </a:ext>
            </a:extLst>
          </p:cNvPr>
          <p:cNvSpPr/>
          <p:nvPr/>
        </p:nvSpPr>
        <p:spPr>
          <a:xfrm>
            <a:off x="1" y="117159"/>
            <a:ext cx="9143998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500" b="1" dirty="0" smtClean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Shift from social marketed to commercial 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condoms in non-traditional outlets</a:t>
            </a:r>
            <a:r>
              <a:rPr lang="mr-IN" sz="32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…</a:t>
            </a:r>
            <a:endParaRPr lang="en-US" sz="3200" b="1" dirty="0" smtClean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500" b="1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9326-41EA-4B86-B5DF-D7D9AA4B3E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" y="6147051"/>
            <a:ext cx="9144002" cy="664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-21284"/>
            <a:ext cx="9143999" cy="1155112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4347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22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3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43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/>
            <a:r>
              <a:rPr lang="en-US" sz="3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Growth in private sector investment in the local condom market</a:t>
            </a:r>
            <a:endParaRPr lang="en-US" sz="3000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137" y="5659821"/>
            <a:ext cx="8339960" cy="817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949892"/>
              </p:ext>
            </p:extLst>
          </p:nvPr>
        </p:nvGraphicFramePr>
        <p:xfrm>
          <a:off x="1115568" y="1401694"/>
          <a:ext cx="6563552" cy="507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9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31076" y="815610"/>
          <a:ext cx="8481848" cy="64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979" y="6323737"/>
            <a:ext cx="3153104" cy="40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1890"/>
            <a:ext cx="9144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Stabilizing market</a:t>
            </a:r>
            <a:r>
              <a:rPr lang="mr-IN" sz="32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…</a:t>
            </a:r>
            <a:r>
              <a:rPr lang="en-US" sz="32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3200" b="1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b="1" dirty="0" smtClean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Condom quality and national tools for commodity estimations and budgeting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399" y="1385950"/>
            <a:ext cx="2554014" cy="2585323"/>
          </a:xfrm>
          <a:prstGeom prst="rect">
            <a:avLst/>
          </a:prstGeom>
          <a:solidFill>
            <a:srgbClr val="B3FDEC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MOH TMA </a:t>
            </a:r>
            <a:r>
              <a:rPr lang="en-US" sz="1800" dirty="0" smtClean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commodity calculator </a:t>
            </a:r>
            <a:r>
              <a:rPr lang="en-US" sz="1800" b="1" dirty="0" smtClean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formally adopted </a:t>
            </a:r>
            <a:r>
              <a:rPr lang="en-US" sz="1800" dirty="0" smtClean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as part of annual HIV program planning to assist provinces and MOH with </a:t>
            </a:r>
            <a:r>
              <a:rPr lang="en-US" sz="1800" b="1" dirty="0" smtClean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financing of commodities for those not able to pay </a:t>
            </a:r>
            <a:endParaRPr lang="en-US" sz="1800" b="1" dirty="0">
              <a:solidFill>
                <a:srgbClr val="00206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130" y="1385950"/>
            <a:ext cx="4615138" cy="4559470"/>
          </a:xfrm>
          <a:prstGeom prst="rect">
            <a:avLst/>
          </a:prstGeom>
        </p:spPr>
      </p:pic>
      <p:sp>
        <p:nvSpPr>
          <p:cNvPr id="2" name="Round Diagonal Corner Rectangle 1"/>
          <p:cNvSpPr/>
          <p:nvPr/>
        </p:nvSpPr>
        <p:spPr bwMode="auto">
          <a:xfrm>
            <a:off x="914399" y="4384995"/>
            <a:ext cx="2554016" cy="137160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Mandatory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ondom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quality standards approved by MOH in April 2017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49" y="6168325"/>
            <a:ext cx="3425126" cy="557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46464"/>
            <a:ext cx="9143999" cy="1155112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Key takeaways</a:t>
            </a:r>
            <a:endParaRPr lang="en-US" sz="32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947429"/>
            <a:ext cx="4614464" cy="3119871"/>
          </a:xfrm>
        </p:spPr>
        <p:txBody>
          <a:bodyPr/>
          <a:lstStyle/>
          <a:p>
            <a:pPr marL="342900" indent="-342900" defTabSz="685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650" dirty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 defTabSz="685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350" y="6014538"/>
            <a:ext cx="8508568" cy="789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4350" y="1389327"/>
            <a:ext cx="7935967" cy="513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</a:bodyPr>
          <a:lstStyle>
            <a:lvl1pPr marL="457107" indent="-457107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990406" indent="-380925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523697" indent="-304736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2133173" indent="-304736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2742654" indent="-304736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335212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610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08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565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1080"/>
              </a:spcBef>
              <a:buAutoNum type="arabicParenR"/>
            </a:pPr>
            <a:r>
              <a:rPr lang="en-US" sz="2000" b="1" dirty="0" smtClean="0">
                <a:solidFill>
                  <a:schemeClr val="tx1"/>
                </a:solidFill>
              </a:rPr>
              <a:t>Generating market </a:t>
            </a:r>
            <a:r>
              <a:rPr lang="en-US" sz="2000" b="1" dirty="0">
                <a:solidFill>
                  <a:schemeClr val="tx1"/>
                </a:solidFill>
              </a:rPr>
              <a:t>and consumer insights </a:t>
            </a:r>
            <a:r>
              <a:rPr lang="en-US" sz="2000" dirty="0">
                <a:solidFill>
                  <a:schemeClr val="tx1"/>
                </a:solidFill>
              </a:rPr>
              <a:t>and brokering relationships with new distributors and retailers were invaluable to </a:t>
            </a:r>
            <a:r>
              <a:rPr lang="en-US" sz="2000" b="1" dirty="0" smtClean="0">
                <a:solidFill>
                  <a:schemeClr val="tx1"/>
                </a:solidFill>
              </a:rPr>
              <a:t>encouraging local </a:t>
            </a:r>
            <a:r>
              <a:rPr lang="en-US" sz="2000" b="1" dirty="0">
                <a:solidFill>
                  <a:schemeClr val="tx1"/>
                </a:solidFill>
              </a:rPr>
              <a:t>condom manufacturers </a:t>
            </a:r>
            <a:r>
              <a:rPr lang="en-US" sz="2000" b="1" dirty="0" smtClean="0">
                <a:solidFill>
                  <a:schemeClr val="tx1"/>
                </a:solidFill>
              </a:rPr>
              <a:t>to invest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 the local </a:t>
            </a:r>
            <a:r>
              <a:rPr lang="en-US" sz="2000" dirty="0" smtClean="0">
                <a:solidFill>
                  <a:schemeClr val="tx1"/>
                </a:solidFill>
              </a:rPr>
              <a:t>market</a:t>
            </a:r>
          </a:p>
          <a:p>
            <a:pPr marL="457200" indent="-457200">
              <a:lnSpc>
                <a:spcPct val="100000"/>
              </a:lnSpc>
              <a:spcBef>
                <a:spcPts val="1080"/>
              </a:spcBef>
              <a:buAutoNum type="arabicParenR"/>
            </a:pPr>
            <a:r>
              <a:rPr lang="en-US" sz="2000" b="1" dirty="0" smtClean="0">
                <a:solidFill>
                  <a:schemeClr val="tx1"/>
                </a:solidFill>
              </a:rPr>
              <a:t>Increasing </a:t>
            </a:r>
            <a:r>
              <a:rPr lang="en-US" sz="2000" b="1" dirty="0">
                <a:solidFill>
                  <a:schemeClr val="tx1"/>
                </a:solidFill>
              </a:rPr>
              <a:t>the capabilities of KP-led CBOs </a:t>
            </a:r>
            <a:r>
              <a:rPr lang="en-US" sz="2000" dirty="0">
                <a:solidFill>
                  <a:schemeClr val="tx1"/>
                </a:solidFill>
              </a:rPr>
              <a:t>and social enterprises to engage in commercial condom sales was essential to developing a sustainable </a:t>
            </a:r>
            <a:r>
              <a:rPr lang="en-US" sz="2000" dirty="0" smtClean="0">
                <a:solidFill>
                  <a:schemeClr val="tx1"/>
                </a:solidFill>
              </a:rPr>
              <a:t>KP-focused market</a:t>
            </a:r>
          </a:p>
          <a:p>
            <a:pPr marL="457200" indent="-457200">
              <a:lnSpc>
                <a:spcPct val="100000"/>
              </a:lnSpc>
              <a:spcBef>
                <a:spcPts val="1080"/>
              </a:spcBef>
              <a:buAutoNum type="arabicParenR"/>
            </a:pPr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artnering </a:t>
            </a:r>
            <a:r>
              <a:rPr lang="en-US" sz="2000" b="1" dirty="0">
                <a:solidFill>
                  <a:schemeClr val="tx1"/>
                </a:solidFill>
              </a:rPr>
              <a:t>closely with the MOH </a:t>
            </a:r>
            <a:r>
              <a:rPr lang="en-US" sz="2000" dirty="0">
                <a:solidFill>
                  <a:schemeClr val="tx1"/>
                </a:solidFill>
              </a:rPr>
              <a:t>from the start increased their ownership and stewardship of more nuanced condom </a:t>
            </a:r>
            <a:r>
              <a:rPr lang="en-US" sz="2000" dirty="0" smtClean="0">
                <a:solidFill>
                  <a:schemeClr val="tx1"/>
                </a:solidFill>
              </a:rPr>
              <a:t>(and other HIV) commodity planning</a:t>
            </a:r>
            <a:endParaRPr lang="en-US" sz="2000" dirty="0"/>
          </a:p>
          <a:p>
            <a:pPr defTabSz="685800">
              <a:lnSpc>
                <a:spcPct val="100000"/>
              </a:lnSpc>
            </a:pPr>
            <a:endParaRPr lang="en-US" sz="1800" kern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656" y="4839311"/>
            <a:ext cx="84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“TMA is a new and innovative response to </a:t>
            </a:r>
            <a:r>
              <a:rPr lang="en-US" sz="1800" dirty="0" smtClean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HIV </a:t>
            </a:r>
            <a:r>
              <a:rPr lang="en-US" sz="1800" dirty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in Vietnam. The approach is a valuable planning and budgeting tool to segment populations and </a:t>
            </a:r>
            <a:r>
              <a:rPr lang="en-US" sz="1800" b="1" dirty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better target finite resources</a:t>
            </a:r>
            <a:r>
              <a:rPr lang="en-US" sz="1800" dirty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. As external donor funding declines, we are committed to collaborating with new partners to increase access to HIV prevention commodities, </a:t>
            </a:r>
            <a:r>
              <a:rPr lang="en-US" sz="1800" b="1" dirty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growing the market in a responsible and sustainable way.</a:t>
            </a:r>
            <a:r>
              <a:rPr lang="en-US" sz="1800" dirty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” </a:t>
            </a:r>
          </a:p>
          <a:p>
            <a:endParaRPr lang="en-US" sz="1100" i="1" dirty="0" smtClean="0">
              <a:solidFill>
                <a:srgbClr val="0070C0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100" i="1" dirty="0" smtClean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	- Dr</a:t>
            </a:r>
            <a:r>
              <a:rPr lang="en-US" sz="1100" i="1" dirty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. Vu Van </a:t>
            </a:r>
            <a:r>
              <a:rPr lang="en-US" sz="1100" i="1" dirty="0" err="1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Chieu</a:t>
            </a:r>
            <a:r>
              <a:rPr lang="en-US" sz="1100" i="1" dirty="0">
                <a:solidFill>
                  <a:srgbClr val="0070C0"/>
                </a:solidFill>
                <a:latin typeface="Corbel" charset="0"/>
                <a:ea typeface="Corbel" charset="0"/>
                <a:cs typeface="Corbel" charset="0"/>
              </a:rPr>
              <a:t>, Vice Chief of the General Planning Department, Vietnam Authority of HIV/AIDS Control</a:t>
            </a:r>
            <a:endParaRPr lang="en-US" sz="2000" dirty="0">
              <a:solidFill>
                <a:srgbClr val="0070C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99092" y="1340069"/>
            <a:ext cx="8308880" cy="3021405"/>
          </a:xfrm>
        </p:spPr>
        <p:txBody>
          <a:bodyPr>
            <a:noAutofit/>
          </a:bodyPr>
          <a:lstStyle/>
          <a:p>
            <a:pPr>
              <a:spcBef>
                <a:spcPts val="1080"/>
              </a:spcBef>
            </a:pPr>
            <a:r>
              <a:rPr lang="en-US" sz="2000" b="1" kern="1200" dirty="0" smtClean="0">
                <a:solidFill>
                  <a:schemeClr val="tx1"/>
                </a:solidFill>
              </a:rPr>
              <a:t>The total market approach has been a driving force </a:t>
            </a:r>
            <a:r>
              <a:rPr lang="en-US" sz="2000" kern="1200" dirty="0" smtClean="0">
                <a:solidFill>
                  <a:schemeClr val="tx1"/>
                </a:solidFill>
              </a:rPr>
              <a:t>for growing a sustainable condom market that meets the needs of key populations in Vietnam.</a:t>
            </a:r>
          </a:p>
          <a:p>
            <a:pPr>
              <a:spcBef>
                <a:spcPts val="1080"/>
              </a:spcBef>
            </a:pPr>
            <a:r>
              <a:rPr lang="en-US" sz="2000" kern="1200" dirty="0" smtClean="0">
                <a:solidFill>
                  <a:schemeClr val="tx1"/>
                </a:solidFill>
              </a:rPr>
              <a:t>Learnings from the condom market are now being applied to needles and syringes, lubricant and </a:t>
            </a:r>
            <a:r>
              <a:rPr lang="en-US" sz="2000" b="1" kern="1200" dirty="0" smtClean="0">
                <a:solidFill>
                  <a:schemeClr val="tx1"/>
                </a:solidFill>
              </a:rPr>
              <a:t>HIV self-test kits to develop and grow those markets.</a:t>
            </a:r>
          </a:p>
          <a:p>
            <a:pPr>
              <a:spcBef>
                <a:spcPts val="1080"/>
              </a:spcBef>
            </a:pPr>
            <a:r>
              <a:rPr lang="en-US" sz="2000" kern="1200" dirty="0" smtClean="0">
                <a:solidFill>
                  <a:schemeClr val="tx1"/>
                </a:solidFill>
              </a:rPr>
              <a:t>To further sustain private sector engagement, the </a:t>
            </a:r>
            <a:r>
              <a:rPr lang="en-US" sz="2000" b="1" kern="1200" dirty="0" smtClean="0">
                <a:solidFill>
                  <a:schemeClr val="tx1"/>
                </a:solidFill>
              </a:rPr>
              <a:t>MOH will need to continue to develop as a market manager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-146464"/>
            <a:ext cx="9143999" cy="1155112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Conclusions</a:t>
            </a:r>
            <a:endParaRPr lang="en-US" sz="32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62A9C-F83F-4931-8591-4581B87F394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" y="225"/>
            <a:ext cx="9298983" cy="700500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4347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609475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121896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828437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2437918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/>
            <a:endParaRPr lang="en-US" sz="2700" kern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7269" y="1013867"/>
            <a:ext cx="6202753" cy="583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  <a:noAutofit/>
          </a:bodyPr>
          <a:lstStyle>
            <a:lvl1pPr marL="457107" indent="-45710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990406" indent="-380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523697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2133173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2742654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335212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610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08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565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>
              <a:buNone/>
            </a:pPr>
            <a:endParaRPr lang="en-US" sz="750" b="1" kern="0" dirty="0" smtClean="0">
              <a:latin typeface="Corbel" charset="0"/>
              <a:ea typeface="Corbel" charset="0"/>
              <a:cs typeface="Corbel" charset="0"/>
            </a:endParaRPr>
          </a:p>
          <a:p>
            <a:pPr marL="0" indent="0" defTabSz="685800">
              <a:buNone/>
            </a:pPr>
            <a:r>
              <a:rPr lang="en-US" sz="26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Acknowledgements</a:t>
            </a:r>
            <a:endParaRPr lang="en-US" sz="2000" b="1" kern="0" dirty="0" smtClean="0">
              <a:latin typeface="Corbel" charset="0"/>
              <a:ea typeface="Corbel" charset="0"/>
              <a:cs typeface="Corbel" charset="0"/>
            </a:endParaRPr>
          </a:p>
          <a:p>
            <a:pPr defTabSz="685800"/>
            <a:r>
              <a:rPr lang="en-US" sz="20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CBOs/Social enterprises: 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Lighthouse, G-Link, G3VN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2000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Aloboy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M4M, Color of Life, </a:t>
            </a:r>
            <a:r>
              <a:rPr lang="en-US" sz="20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Vuot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Song, Smile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V-Smile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SHP, Kid’s Sun, Love 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Boy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20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Suc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Moi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Song Tre, </a:t>
            </a:r>
            <a:r>
              <a:rPr lang="en-US" sz="20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Niem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Tin </a:t>
            </a:r>
            <a:r>
              <a:rPr lang="en-US" sz="20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Xanh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I Girls, We are Students</a:t>
            </a:r>
            <a:endParaRPr lang="en-US" sz="2000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defTabSz="685800"/>
            <a:r>
              <a:rPr lang="en-US" sz="2000" b="1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MoH</a:t>
            </a:r>
            <a:r>
              <a:rPr lang="en-US" sz="20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/VAAC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: Assoc. Prof Dr. Nguyen Hoang 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Long, Dr. Phan </a:t>
            </a:r>
            <a:r>
              <a:rPr lang="en-US" sz="20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Thi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Thu Hung, Dr. Pham Duc Manh, Dr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. Hoang Dinh </a:t>
            </a:r>
            <a:r>
              <a:rPr lang="en-US" sz="20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Canh</a:t>
            </a:r>
            <a:endParaRPr lang="en-US" sz="2000" kern="0" dirty="0" smtClean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defTabSz="685800"/>
            <a:r>
              <a:rPr lang="en-US" sz="20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Ho Chi Minh City PAC: 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Dr. Tieu Thi Thu Van; </a:t>
            </a:r>
            <a:r>
              <a:rPr lang="en-US" sz="20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Hanoi PMC: 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Dr. La Thi Lan</a:t>
            </a:r>
            <a:endParaRPr lang="en-US" sz="2000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defTabSz="685800"/>
            <a:r>
              <a:rPr lang="en-US" sz="20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USAID </a:t>
            </a:r>
            <a:r>
              <a:rPr lang="en-US" sz="20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Vietnam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: 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Ms. Ngo Minh Trang, Ms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. Nguyen </a:t>
            </a:r>
            <a:r>
              <a:rPr lang="en-US" sz="2000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Thi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Minh Huong, Dr. John </a:t>
            </a:r>
            <a:r>
              <a:rPr lang="en-US" sz="2000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Eyres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Ms. Mei Mei 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Peng</a:t>
            </a:r>
            <a:endParaRPr lang="en-US" sz="200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defTabSz="685800"/>
            <a:r>
              <a:rPr lang="en-US" sz="20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Private sector: </a:t>
            </a:r>
            <a:r>
              <a:rPr lang="en-US" sz="20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Medevice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3s, </a:t>
            </a:r>
            <a:r>
              <a:rPr lang="en-US" sz="20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Dongkuk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Vietnam Rubber Trade, One </a:t>
            </a:r>
            <a:r>
              <a:rPr lang="en-US" sz="2000" kern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Touch, Dumiyo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++</a:t>
            </a:r>
          </a:p>
          <a:p>
            <a:pPr defTabSz="685800"/>
            <a:r>
              <a:rPr lang="en-US" sz="20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PATH</a:t>
            </a:r>
            <a:r>
              <a:rPr lang="en-US" sz="20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: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Dr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. Johannes van Dam, Vu Hai Yen, </a:t>
            </a:r>
            <a:r>
              <a:rPr lang="en-US" sz="2000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Bao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Ngoc Vu, </a:t>
            </a:r>
            <a:r>
              <a:rPr lang="en-US" sz="20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Tham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Thi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Tran, Mr</a:t>
            </a:r>
            <a:r>
              <a:rPr lang="en-US" sz="20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. </a:t>
            </a:r>
            <a:r>
              <a:rPr lang="en-US" sz="20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Nguyen Viet Dung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225"/>
            <a:ext cx="9298980" cy="9763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1EC2809-4614-40A0-9062-ADD8FB524483}"/>
              </a:ext>
            </a:extLst>
          </p:cNvPr>
          <p:cNvGrpSpPr/>
          <p:nvPr/>
        </p:nvGrpSpPr>
        <p:grpSpPr>
          <a:xfrm>
            <a:off x="0" y="121227"/>
            <a:ext cx="9144000" cy="689238"/>
            <a:chOff x="2632467" y="179161"/>
            <a:chExt cx="18681203" cy="1322815"/>
          </a:xfrm>
          <a:solidFill>
            <a:schemeClr val="bg1"/>
          </a:solidFill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FFA71E5-2634-4577-BBA2-DB0500B05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2467" y="179161"/>
              <a:ext cx="3400552" cy="1322815"/>
            </a:xfrm>
            <a:prstGeom prst="rect">
              <a:avLst/>
            </a:prstGeom>
            <a:grpFill/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635F7A8-B396-4B63-A837-0313E94D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67076" y="543188"/>
              <a:ext cx="1746594" cy="669380"/>
            </a:xfrm>
            <a:prstGeom prst="rect">
              <a:avLst/>
            </a:prstGeom>
            <a:grpFill/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1B4763C8-21B8-4B92-ADF1-D37012BE93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52038" y="250444"/>
              <a:ext cx="1336668" cy="1180247"/>
            </a:xfrm>
            <a:prstGeom prst="rect">
              <a:avLst/>
            </a:prstGeom>
            <a:grpFill/>
          </p:spPr>
        </p:pic>
      </p:grp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67" y="1757162"/>
            <a:ext cx="2084070" cy="31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34196" y="1254104"/>
            <a:ext cx="3325713" cy="4844193"/>
            <a:chOff x="5809413" y="1371600"/>
            <a:chExt cx="3343731" cy="4870438"/>
          </a:xfrm>
        </p:grpSpPr>
        <p:pic>
          <p:nvPicPr>
            <p:cNvPr id="6" name="Picture 2" descr="https://lh3.googleusercontent.com/-E6irBCuSJDE/VUg2slvIC5I/AAAAAAAAAew/5JzvxkQrmoU/w475-h788/mapVN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413" y="1371600"/>
              <a:ext cx="2813379" cy="466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895600"/>
              <a:ext cx="3209544" cy="334643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58425" y="1520450"/>
            <a:ext cx="5247070" cy="4286250"/>
            <a:chOff x="401302" y="1524000"/>
            <a:chExt cx="5109652" cy="4286250"/>
          </a:xfrm>
        </p:grpSpPr>
        <p:sp>
          <p:nvSpPr>
            <p:cNvPr id="9" name="Text Placeholder 5">
              <a:extLst>
                <a:ext uri="{FF2B5EF4-FFF2-40B4-BE49-F238E27FC236}">
                  <a16:creationId xmlns="" xmlns:a16="http://schemas.microsoft.com/office/drawing/2014/main" id="{718A677A-804F-40DA-9966-915B78197FD9}"/>
                </a:ext>
              </a:extLst>
            </p:cNvPr>
            <p:cNvSpPr txBox="1">
              <a:spLocks/>
            </p:cNvSpPr>
            <p:nvPr/>
          </p:nvSpPr>
          <p:spPr>
            <a:xfrm>
              <a:off x="429251" y="1524000"/>
              <a:ext cx="5081703" cy="42862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7672" lvl="1" indent="0">
                <a:spcBef>
                  <a:spcPts val="0"/>
                </a:spcBef>
                <a:spcAft>
                  <a:spcPts val="1500"/>
                </a:spcAft>
                <a:buNone/>
              </a:pPr>
              <a:r>
                <a:rPr lang="en-US" sz="2000" dirty="0">
                  <a:latin typeface="Corbel" charset="0"/>
                  <a:ea typeface="Corbel" charset="0"/>
                  <a:cs typeface="Corbel" charset="0"/>
                </a:rPr>
                <a:t>HIV epidemic </a:t>
              </a:r>
              <a:r>
                <a:rPr lang="en-US" sz="2000" dirty="0" smtClean="0">
                  <a:latin typeface="Corbel" charset="0"/>
                  <a:ea typeface="Corbel" charset="0"/>
                  <a:cs typeface="Corbel" charset="0"/>
                </a:rPr>
                <a:t>concentrated </a:t>
              </a:r>
              <a:r>
                <a:rPr lang="en-US" sz="2000" dirty="0">
                  <a:latin typeface="Corbel" charset="0"/>
                  <a:ea typeface="Corbel" charset="0"/>
                  <a:cs typeface="Corbel" charset="0"/>
                </a:rPr>
                <a:t>in key </a:t>
              </a:r>
              <a:r>
                <a:rPr lang="en-US" sz="2000" dirty="0" smtClean="0">
                  <a:latin typeface="Corbel" charset="0"/>
                  <a:ea typeface="Corbel" charset="0"/>
                  <a:cs typeface="Corbel" charset="0"/>
                </a:rPr>
                <a:t>populations; </a:t>
              </a:r>
              <a:r>
                <a:rPr lang="en-US" sz="2000" dirty="0" smtClean="0">
                  <a:latin typeface="Corbel" charset="0"/>
                  <a:ea typeface="Corbel" charset="0"/>
                  <a:cs typeface="Corbel" charset="0"/>
                </a:rPr>
                <a:t>dynamic epidemic</a:t>
              </a:r>
              <a:endParaRPr lang="en-US" sz="2000" dirty="0" smtClean="0">
                <a:latin typeface="Corbel" charset="0"/>
                <a:ea typeface="Corbel" charset="0"/>
                <a:cs typeface="Corbel" charset="0"/>
              </a:endParaRPr>
            </a:p>
            <a:p>
              <a:pPr marL="347672" lvl="1" indent="0">
                <a:spcBef>
                  <a:spcPts val="0"/>
                </a:spcBef>
                <a:spcAft>
                  <a:spcPts val="1500"/>
                </a:spcAft>
                <a:buNone/>
              </a:pPr>
              <a:r>
                <a:rPr lang="en-US" sz="2000" dirty="0" err="1" smtClean="0">
                  <a:latin typeface="Corbel" charset="0"/>
                  <a:ea typeface="Corbel" charset="0"/>
                  <a:cs typeface="Corbel" charset="0"/>
                </a:rPr>
                <a:t>MoH</a:t>
              </a:r>
              <a:r>
                <a:rPr lang="en-US" sz="2000" dirty="0" smtClean="0">
                  <a:latin typeface="Corbel" charset="0"/>
                  <a:ea typeface="Corbel" charset="0"/>
                  <a:cs typeface="Corbel" charset="0"/>
                </a:rPr>
                <a:t> committed </a:t>
              </a:r>
              <a:r>
                <a:rPr lang="en-US" sz="2000" dirty="0">
                  <a:latin typeface="Corbel" charset="0"/>
                  <a:ea typeface="Corbel" charset="0"/>
                  <a:cs typeface="Corbel" charset="0"/>
                </a:rPr>
                <a:t>to 90-90-90 by 2020, and elimination of HIV by 2030</a:t>
              </a:r>
            </a:p>
            <a:p>
              <a:pPr marL="347672" lvl="1" indent="0">
                <a:spcBef>
                  <a:spcPts val="0"/>
                </a:spcBef>
                <a:spcAft>
                  <a:spcPts val="1500"/>
                </a:spcAft>
                <a:buNone/>
              </a:pPr>
              <a:r>
                <a:rPr lang="en-US" sz="2000" dirty="0">
                  <a:latin typeface="Corbel" charset="0"/>
                  <a:ea typeface="Corbel" charset="0"/>
                  <a:cs typeface="Corbel" charset="0"/>
                </a:rPr>
                <a:t>But, </a:t>
              </a:r>
              <a:r>
                <a:rPr lang="en-US" sz="2000" dirty="0" smtClean="0">
                  <a:latin typeface="Corbel" charset="0"/>
                  <a:ea typeface="Corbel" charset="0"/>
                  <a:cs typeface="Corbel" charset="0"/>
                </a:rPr>
                <a:t>77% </a:t>
              </a:r>
              <a:r>
                <a:rPr lang="en-US" sz="2000" dirty="0">
                  <a:latin typeface="Corbel" charset="0"/>
                  <a:ea typeface="Corbel" charset="0"/>
                  <a:cs typeface="Corbel" charset="0"/>
                </a:rPr>
                <a:t>of the national HIV program </a:t>
              </a:r>
              <a:r>
                <a:rPr lang="en-US" sz="2000" dirty="0" smtClean="0">
                  <a:latin typeface="Corbel" charset="0"/>
                  <a:ea typeface="Corbel" charset="0"/>
                  <a:cs typeface="Corbel" charset="0"/>
                </a:rPr>
                <a:t>was </a:t>
              </a:r>
              <a:r>
                <a:rPr lang="en-US" sz="2000" dirty="0">
                  <a:latin typeface="Corbel" charset="0"/>
                  <a:ea typeface="Corbel" charset="0"/>
                  <a:cs typeface="Corbel" charset="0"/>
                </a:rPr>
                <a:t>donor funded, and…</a:t>
              </a:r>
            </a:p>
            <a:p>
              <a:pPr marL="347672" lvl="1" indent="0">
                <a:spcBef>
                  <a:spcPts val="0"/>
                </a:spcBef>
                <a:spcAft>
                  <a:spcPts val="1500"/>
                </a:spcAft>
                <a:buNone/>
              </a:pPr>
              <a:r>
                <a:rPr lang="en-US" sz="2000" dirty="0">
                  <a:latin typeface="Corbel" charset="0"/>
                  <a:ea typeface="Corbel" charset="0"/>
                  <a:cs typeface="Corbel" charset="0"/>
                </a:rPr>
                <a:t>With Vietnam attaining lower middle income status</a:t>
              </a:r>
              <a:r>
                <a:rPr lang="en-US" sz="2000" dirty="0" smtClean="0">
                  <a:latin typeface="Corbel" charset="0"/>
                  <a:ea typeface="Corbel" charset="0"/>
                  <a:cs typeface="Corbel" charset="0"/>
                </a:rPr>
                <a:t>, major donors have left</a:t>
              </a:r>
              <a:r>
                <a:rPr lang="en-US" sz="2000" b="1" dirty="0" smtClean="0">
                  <a:latin typeface="Corbel" charset="0"/>
                  <a:ea typeface="Corbel" charset="0"/>
                  <a:cs typeface="Corbel" charset="0"/>
                </a:rPr>
                <a:t> </a:t>
              </a:r>
              <a:r>
                <a:rPr lang="en-US" sz="2000" dirty="0">
                  <a:latin typeface="Corbel" charset="0"/>
                  <a:ea typeface="Corbel" charset="0"/>
                  <a:cs typeface="Corbel" charset="0"/>
                </a:rPr>
                <a:t>or dramatically reduced size and geographic </a:t>
              </a:r>
              <a:r>
                <a:rPr lang="en-US" sz="2000" dirty="0" smtClean="0">
                  <a:latin typeface="Corbel" charset="0"/>
                  <a:ea typeface="Corbel" charset="0"/>
                  <a:cs typeface="Corbel" charset="0"/>
                </a:rPr>
                <a:t>scope</a:t>
              </a:r>
              <a:endParaRPr lang="en-US" sz="2000" dirty="0">
                <a:latin typeface="Corbel" charset="0"/>
                <a:ea typeface="Corbel" charset="0"/>
                <a:cs typeface="Corbel" charset="0"/>
              </a:endParaRPr>
            </a:p>
            <a:p>
              <a:endParaRPr lang="en-US" dirty="0">
                <a:latin typeface="Corbel" charset="0"/>
                <a:ea typeface="Corbel" charset="0"/>
                <a:cs typeface="Corbel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1302" y="1580120"/>
              <a:ext cx="401943" cy="2719243"/>
              <a:chOff x="401302" y="1580120"/>
              <a:chExt cx="401943" cy="271924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580120"/>
                <a:ext cx="346045" cy="32488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302" y="2385147"/>
                <a:ext cx="346045" cy="32488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250" y="3169456"/>
                <a:ext cx="346045" cy="32488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302" y="3974483"/>
                <a:ext cx="346045" cy="324880"/>
              </a:xfrm>
              <a:prstGeom prst="rect">
                <a:avLst/>
              </a:prstGeom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-1" y="0"/>
            <a:ext cx="9144001" cy="1040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2" y="6147051"/>
            <a:ext cx="9144002" cy="664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7374" y="6225207"/>
            <a:ext cx="705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MOH. 90-90-90 report, December 2014. MOH. </a:t>
            </a:r>
            <a:r>
              <a:rPr lang="en-US" sz="1000" dirty="0">
                <a:latin typeface="Calibri"/>
                <a:cs typeface="Calibri"/>
              </a:rPr>
              <a:t>National Health Account, VAAC/</a:t>
            </a:r>
            <a:r>
              <a:rPr lang="en-US" sz="1000" dirty="0" err="1">
                <a:latin typeface="Calibri"/>
                <a:cs typeface="Calibri"/>
              </a:rPr>
              <a:t>MoH</a:t>
            </a:r>
            <a:r>
              <a:rPr lang="en-US" sz="1000" dirty="0">
                <a:latin typeface="Calibri"/>
                <a:cs typeface="Calibri"/>
              </a:rPr>
              <a:t> 2015; </a:t>
            </a:r>
            <a:r>
              <a:rPr lang="en-GB" sz="1000" dirty="0">
                <a:latin typeface="Calibri"/>
                <a:ea typeface="ＭＳ 明朝"/>
                <a:cs typeface="Calibri"/>
              </a:rPr>
              <a:t>Viet Nam AEM, 2014</a:t>
            </a:r>
            <a:endParaRPr lang="en-US" sz="1000" dirty="0"/>
          </a:p>
        </p:txBody>
      </p:sp>
      <p:sp>
        <p:nvSpPr>
          <p:cNvPr id="18" name="Rectangle 17"/>
          <p:cNvSpPr/>
          <p:nvPr/>
        </p:nvSpPr>
        <p:spPr>
          <a:xfrm>
            <a:off x="157086" y="350589"/>
            <a:ext cx="6880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92" lvl="1" indent="0">
              <a:spcAft>
                <a:spcPts val="900"/>
              </a:spcAft>
              <a:buNone/>
            </a:pPr>
            <a:r>
              <a:rPr lang="en-US" sz="3200" b="1" dirty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Vietnam </a:t>
            </a:r>
            <a:r>
              <a:rPr lang="en-US" sz="32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was </a:t>
            </a:r>
            <a:r>
              <a:rPr lang="en-US" sz="3200" b="1" dirty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at a </a:t>
            </a:r>
            <a:r>
              <a:rPr lang="en-US" sz="32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crossroads in 2014</a:t>
            </a:r>
            <a:endParaRPr lang="en-US" sz="3200" b="1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00375" y="2093408"/>
            <a:ext cx="6095994" cy="2518782"/>
          </a:xfrm>
        </p:spPr>
        <p:txBody>
          <a:bodyPr/>
          <a:lstStyle/>
          <a:p>
            <a:pPr marL="342892" lvl="1" indent="0">
              <a:spcAft>
                <a:spcPts val="900"/>
              </a:spcAft>
              <a:buNone/>
            </a:pPr>
            <a:r>
              <a:rPr lang="en-US" sz="1800" b="1" dirty="0">
                <a:solidFill>
                  <a:srgbClr val="002A6C"/>
                </a:solidFill>
                <a:latin typeface="Verdana"/>
                <a:cs typeface="Verdana"/>
              </a:rPr>
              <a:t>Good news…</a:t>
            </a:r>
          </a:p>
          <a:p>
            <a:pPr lvl="1" indent="-395278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/>
              <a:buChar char="•"/>
            </a:pPr>
            <a:r>
              <a:rPr lang="en-US" sz="1800" dirty="0"/>
              <a:t>With </a:t>
            </a:r>
            <a:r>
              <a:rPr lang="en-US" sz="1800" dirty="0" smtClean="0"/>
              <a:t>reduction </a:t>
            </a:r>
            <a:r>
              <a:rPr lang="en-US" sz="1800" dirty="0"/>
              <a:t>of free/partially subsidized condoms, </a:t>
            </a:r>
            <a:r>
              <a:rPr lang="en-US" sz="1800" dirty="0" smtClean="0"/>
              <a:t>incentive </a:t>
            </a:r>
            <a:r>
              <a:rPr lang="en-US" sz="1800" dirty="0"/>
              <a:t>for local condom manufacturers to produce for the local market</a:t>
            </a:r>
          </a:p>
          <a:p>
            <a:pPr lvl="1" indent="-395278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/>
              <a:buChar char="•"/>
            </a:pPr>
            <a:r>
              <a:rPr lang="en-US" sz="1800" dirty="0"/>
              <a:t>Increasing purchasing power, and willingness/ preference to pay</a:t>
            </a:r>
            <a:endParaRPr lang="en-US" sz="1800" b="1" dirty="0">
              <a:solidFill>
                <a:srgbClr val="002A6C"/>
              </a:solidFill>
              <a:latin typeface="Verdana"/>
              <a:cs typeface="Verdana"/>
            </a:endParaRPr>
          </a:p>
          <a:p>
            <a:pPr marL="342892" lvl="1" indent="0">
              <a:spcAft>
                <a:spcPts val="900"/>
              </a:spcAft>
              <a:buNone/>
            </a:pPr>
            <a:r>
              <a:rPr lang="en-US" sz="1800" b="1" dirty="0">
                <a:solidFill>
                  <a:srgbClr val="002A6C"/>
                </a:solidFill>
                <a:latin typeface="Verdana"/>
                <a:cs typeface="Verdana"/>
              </a:rPr>
              <a:t>And </a:t>
            </a:r>
            <a:r>
              <a:rPr lang="en-US" sz="1800" b="1" dirty="0" smtClean="0">
                <a:solidFill>
                  <a:srgbClr val="002A6C"/>
                </a:solidFill>
                <a:latin typeface="Verdana"/>
                <a:cs typeface="Verdana"/>
              </a:rPr>
              <a:t>not so good </a:t>
            </a:r>
            <a:r>
              <a:rPr lang="en-US" sz="1800" b="1" dirty="0">
                <a:solidFill>
                  <a:srgbClr val="002A6C"/>
                </a:solidFill>
                <a:latin typeface="Verdana"/>
                <a:cs typeface="Verdana"/>
              </a:rPr>
              <a:t>news…</a:t>
            </a:r>
          </a:p>
          <a:p>
            <a:pPr lvl="1" indent="-395278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/>
              <a:buChar char="•"/>
            </a:pPr>
            <a:r>
              <a:rPr lang="en-US" sz="1800" dirty="0"/>
              <a:t>Lack of government awareness of </a:t>
            </a:r>
            <a:r>
              <a:rPr lang="en-US" sz="1800" dirty="0" smtClean="0"/>
              <a:t>the total market approach (TMA)</a:t>
            </a:r>
            <a:endParaRPr lang="en-US" sz="1800" dirty="0"/>
          </a:p>
          <a:p>
            <a:pPr lvl="1" indent="-395278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/>
              <a:buChar char="•"/>
            </a:pPr>
            <a:r>
              <a:rPr lang="en-US" sz="1800" dirty="0"/>
              <a:t>Condom market was unregulated, no mandatory </a:t>
            </a:r>
            <a:r>
              <a:rPr lang="en-US" sz="1800" dirty="0" smtClean="0"/>
              <a:t>standards, </a:t>
            </a:r>
            <a:r>
              <a:rPr lang="en-US" sz="1800" dirty="0"/>
              <a:t>abundance of low quality and fake products</a:t>
            </a:r>
          </a:p>
          <a:p>
            <a:pPr marL="747694" lvl="2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1700" dirty="0"/>
          </a:p>
          <a:p>
            <a:pPr lvl="1" indent="-395278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/>
              <a:buChar char="•"/>
            </a:pPr>
            <a:endParaRPr lang="en-US" sz="1900" dirty="0"/>
          </a:p>
          <a:p>
            <a:pPr lvl="1">
              <a:spcAft>
                <a:spcPts val="900"/>
              </a:spcAft>
              <a:buFont typeface="Arial"/>
              <a:buChar char="•"/>
            </a:pPr>
            <a:endParaRPr lang="en-US" sz="1800" dirty="0"/>
          </a:p>
          <a:p>
            <a:pPr marL="685783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3324" y="6243145"/>
            <a:ext cx="7798676" cy="461663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Source: UNFPA 2014</a:t>
            </a:r>
            <a:endParaRPr lang="en-US" sz="2400" dirty="0">
              <a:latin typeface="Calibri"/>
              <a:ea typeface="ＭＳ 明朝"/>
              <a:cs typeface="Calibri"/>
            </a:endParaRPr>
          </a:p>
          <a:p>
            <a:r>
              <a:rPr lang="en-US" sz="1200" dirty="0"/>
              <a:t>  </a:t>
            </a:r>
          </a:p>
        </p:txBody>
      </p:sp>
      <p:sp>
        <p:nvSpPr>
          <p:cNvPr id="5" name="Oval 4"/>
          <p:cNvSpPr/>
          <p:nvPr/>
        </p:nvSpPr>
        <p:spPr>
          <a:xfrm>
            <a:off x="6496369" y="2316794"/>
            <a:ext cx="1828800" cy="13716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369" y="3952285"/>
            <a:ext cx="24384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6" y="1282739"/>
            <a:ext cx="6172200" cy="66675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There was both</a:t>
            </a:r>
            <a:endParaRPr lang="en-US" sz="3200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0"/>
            <a:ext cx="9144001" cy="1040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FA71E5-2634-4577-BBA2-DB0500B05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75533"/>
            <a:ext cx="1626402" cy="6892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4763C8-21B8-4B92-ADF1-D37012BE9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1670" y="212674"/>
            <a:ext cx="639296" cy="6149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35F7A8-B396-4B63-A837-0313E94D8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9415" y="365205"/>
            <a:ext cx="835354" cy="3487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695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61679500"/>
              </p:ext>
            </p:extLst>
          </p:nvPr>
        </p:nvGraphicFramePr>
        <p:xfrm>
          <a:off x="1639615" y="520261"/>
          <a:ext cx="9979572" cy="688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1780" y="813925"/>
            <a:ext cx="4603530" cy="57071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504" y="6310482"/>
            <a:ext cx="3255579" cy="421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From 32-50% of the market represented free or socially marketed condoms </a:t>
            </a:r>
            <a:endParaRPr lang="en-US" sz="2800" b="1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0358"/>
            <a:ext cx="9144000" cy="68172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57250"/>
            <a:ext cx="9144000" cy="51435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2607" y="1181625"/>
            <a:ext cx="8103476" cy="40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  <a:noAutofit/>
          </a:bodyPr>
          <a:lstStyle>
            <a:lvl1pPr marL="457107" indent="-45710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990406" indent="-380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523697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2133173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2742654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335212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610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08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565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000" b="1" kern="0" dirty="0" smtClean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lvl="1" indent="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00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lvl="1" indent="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5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How to address market gaps and sustain key population access to quality &amp; affordable condoms?</a:t>
            </a:r>
            <a:endParaRPr lang="en-US" sz="3500" dirty="0">
              <a:latin typeface="Corbel" charset="0"/>
              <a:ea typeface="Corbel" charset="0"/>
              <a:cs typeface="Corbel" charset="0"/>
            </a:endParaRPr>
          </a:p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750" b="1" kern="0" dirty="0" smtClean="0">
                <a:solidFill>
                  <a:schemeClr val="bg1"/>
                </a:solidFill>
              </a:rPr>
              <a:t> </a:t>
            </a:r>
            <a:endParaRPr lang="en-US" sz="525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1" y="0"/>
            <a:ext cx="9144001" cy="1040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7655" y="0"/>
            <a:ext cx="8598216" cy="6324600"/>
            <a:chOff x="604468" y="914400"/>
            <a:chExt cx="8170701" cy="5486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61" y="914400"/>
              <a:ext cx="7668678" cy="5486400"/>
            </a:xfrm>
            <a:prstGeom prst="rect">
              <a:avLst/>
            </a:prstGeom>
          </p:spPr>
        </p:pic>
        <p:sp>
          <p:nvSpPr>
            <p:cNvPr id="18" name="Text Placeholder 4">
              <a:extLst>
                <a:ext uri="{FF2B5EF4-FFF2-40B4-BE49-F238E27FC236}">
                  <a16:creationId xmlns="" xmlns:a16="http://schemas.microsoft.com/office/drawing/2014/main" id="{168A126F-C4B6-4BD5-9481-B3E5382E3EC1}"/>
                </a:ext>
              </a:extLst>
            </p:cNvPr>
            <p:cNvSpPr txBox="1">
              <a:spLocks/>
            </p:cNvSpPr>
            <p:nvPr/>
          </p:nvSpPr>
          <p:spPr>
            <a:xfrm>
              <a:off x="4191000" y="1371600"/>
              <a:ext cx="1219200" cy="4448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vi-VN" sz="2000" b="1" dirty="0" smtClean="0">
                  <a:solidFill>
                    <a:schemeClr val="tx2"/>
                  </a:solidFill>
                  <a:latin typeface="Calibri "/>
                </a:rPr>
                <a:t>GOAL</a:t>
              </a:r>
              <a:endParaRPr lang="en-US" sz="2000" b="1" dirty="0">
                <a:solidFill>
                  <a:schemeClr val="tx2"/>
                </a:solidFill>
                <a:latin typeface="Calibri "/>
              </a:endParaRPr>
            </a:p>
          </p:txBody>
        </p:sp>
        <p:sp>
          <p:nvSpPr>
            <p:cNvPr id="19" name="Text Placeholder 4">
              <a:extLst>
                <a:ext uri="{FF2B5EF4-FFF2-40B4-BE49-F238E27FC236}">
                  <a16:creationId xmlns="" xmlns:a16="http://schemas.microsoft.com/office/drawing/2014/main" id="{168A126F-C4B6-4BD5-9481-B3E5382E3EC1}"/>
                </a:ext>
              </a:extLst>
            </p:cNvPr>
            <p:cNvSpPr txBox="1">
              <a:spLocks/>
            </p:cNvSpPr>
            <p:nvPr/>
          </p:nvSpPr>
          <p:spPr>
            <a:xfrm>
              <a:off x="604468" y="1828800"/>
              <a:ext cx="7929932" cy="4162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00" dirty="0">
                  <a:solidFill>
                    <a:schemeClr val="bg1"/>
                  </a:solidFill>
                  <a:latin typeface="Calibri "/>
                </a:rPr>
                <a:t>Grow a viable commercial market for </a:t>
              </a:r>
              <a:r>
                <a:rPr lang="en-US" sz="1300" dirty="0" smtClean="0">
                  <a:solidFill>
                    <a:schemeClr val="bg1"/>
                  </a:solidFill>
                  <a:latin typeface="Calibri "/>
                </a:rPr>
                <a:t>HIV-related commodities </a:t>
              </a:r>
              <a:r>
                <a:rPr lang="en-US" sz="1300" dirty="0">
                  <a:solidFill>
                    <a:schemeClr val="bg1"/>
                  </a:solidFill>
                  <a:latin typeface="Calibri "/>
                </a:rPr>
                <a:t>and services</a:t>
              </a:r>
            </a:p>
          </p:txBody>
        </p:sp>
        <p:sp>
          <p:nvSpPr>
            <p:cNvPr id="20" name="Text Placeholder 4">
              <a:extLst>
                <a:ext uri="{FF2B5EF4-FFF2-40B4-BE49-F238E27FC236}">
                  <a16:creationId xmlns="" xmlns:a16="http://schemas.microsoft.com/office/drawing/2014/main" id="{168A126F-C4B6-4BD5-9481-B3E5382E3EC1}"/>
                </a:ext>
              </a:extLst>
            </p:cNvPr>
            <p:cNvSpPr txBox="1">
              <a:spLocks/>
            </p:cNvSpPr>
            <p:nvPr/>
          </p:nvSpPr>
          <p:spPr>
            <a:xfrm>
              <a:off x="607034" y="5029200"/>
              <a:ext cx="7929932" cy="4162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rgbClr val="555555"/>
                  </a:solidFill>
                  <a:latin typeface="Calibri "/>
                </a:rPr>
                <a:t>Technical assistance and capacity strengthening applied across all objectives</a:t>
              </a:r>
            </a:p>
          </p:txBody>
        </p:sp>
        <p:sp>
          <p:nvSpPr>
            <p:cNvPr id="21" name="Text Placeholder 4">
              <a:extLst>
                <a:ext uri="{FF2B5EF4-FFF2-40B4-BE49-F238E27FC236}">
                  <a16:creationId xmlns="" xmlns:a16="http://schemas.microsoft.com/office/drawing/2014/main" id="{168A126F-C4B6-4BD5-9481-B3E5382E3EC1}"/>
                </a:ext>
              </a:extLst>
            </p:cNvPr>
            <p:cNvSpPr txBox="1">
              <a:spLocks/>
            </p:cNvSpPr>
            <p:nvPr/>
          </p:nvSpPr>
          <p:spPr>
            <a:xfrm>
              <a:off x="680668" y="5410200"/>
              <a:ext cx="7929932" cy="7210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 smtClean="0">
                  <a:solidFill>
                    <a:schemeClr val="bg1"/>
                  </a:solidFill>
                  <a:latin typeface="Calibri "/>
                </a:rPr>
                <a:t>Commodities</a:t>
              </a:r>
              <a:r>
                <a:rPr lang="en-US" sz="1600" dirty="0">
                  <a:solidFill>
                    <a:schemeClr val="bg1"/>
                  </a:solidFill>
                  <a:latin typeface="Calibri "/>
                </a:rPr>
                <a:t>: </a:t>
              </a:r>
              <a:r>
                <a:rPr lang="en-US" sz="1600" b="1" dirty="0">
                  <a:solidFill>
                    <a:schemeClr val="bg1"/>
                  </a:solidFill>
                  <a:latin typeface="Calibri "/>
                </a:rPr>
                <a:t>Condoms,</a:t>
              </a:r>
              <a:r>
                <a:rPr lang="en-US" sz="1600" dirty="0">
                  <a:solidFill>
                    <a:schemeClr val="bg1"/>
                  </a:solidFill>
                  <a:latin typeface="Calibri 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Calibri "/>
                </a:rPr>
                <a:t>Lubricant</a:t>
              </a:r>
              <a:r>
                <a:rPr lang="en-US" sz="1600" dirty="0">
                  <a:solidFill>
                    <a:schemeClr val="bg1"/>
                  </a:solidFill>
                  <a:latin typeface="Calibri "/>
                </a:rPr>
                <a:t>, LDSS, </a:t>
              </a:r>
              <a:r>
                <a:rPr lang="en-US" sz="1600" dirty="0" smtClean="0">
                  <a:solidFill>
                    <a:schemeClr val="bg1"/>
                  </a:solidFill>
                  <a:latin typeface="Calibri "/>
                </a:rPr>
                <a:t>RDTs </a:t>
              </a:r>
              <a:endParaRPr lang="en-US" sz="1600" dirty="0">
                <a:solidFill>
                  <a:schemeClr val="bg1"/>
                </a:solidFill>
                <a:latin typeface="Calibri "/>
              </a:endParaRPr>
            </a:p>
            <a:p>
              <a:pPr marL="0" indent="0" algn="ctr">
                <a:buNone/>
              </a:pPr>
              <a:r>
                <a:rPr lang="en-US" sz="1600" dirty="0" smtClean="0">
                  <a:solidFill>
                    <a:schemeClr val="bg1"/>
                  </a:solidFill>
                  <a:latin typeface="Calibri "/>
                </a:rPr>
                <a:t> Services</a:t>
              </a:r>
              <a:r>
                <a:rPr lang="en-US" sz="1600" dirty="0">
                  <a:solidFill>
                    <a:schemeClr val="bg1"/>
                  </a:solidFill>
                  <a:latin typeface="Calibri "/>
                </a:rPr>
                <a:t>: HIV testing, </a:t>
              </a:r>
              <a:r>
                <a:rPr lang="en-US" sz="1600" dirty="0" err="1">
                  <a:solidFill>
                    <a:schemeClr val="bg1"/>
                  </a:solidFill>
                  <a:latin typeface="Calibri "/>
                </a:rPr>
                <a:t>PrEP</a:t>
              </a:r>
              <a:r>
                <a:rPr lang="en-US" sz="1600" dirty="0">
                  <a:solidFill>
                    <a:schemeClr val="bg1"/>
                  </a:solidFill>
                  <a:latin typeface="Calibri 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Calibri "/>
                </a:rPr>
                <a:t>nPEP</a:t>
              </a:r>
              <a:r>
                <a:rPr lang="en-US" sz="1600" dirty="0">
                  <a:solidFill>
                    <a:schemeClr val="bg1"/>
                  </a:solidFill>
                  <a:latin typeface="Calibri "/>
                </a:rPr>
                <a:t>, ART++ </a:t>
              </a:r>
            </a:p>
          </p:txBody>
        </p:sp>
        <p:sp>
          <p:nvSpPr>
            <p:cNvPr id="22" name="Text Placeholder 4">
              <a:extLst>
                <a:ext uri="{FF2B5EF4-FFF2-40B4-BE49-F238E27FC236}">
                  <a16:creationId xmlns="" xmlns:a16="http://schemas.microsoft.com/office/drawing/2014/main" id="{168A126F-C4B6-4BD5-9481-B3E5382E3EC1}"/>
                </a:ext>
              </a:extLst>
            </p:cNvPr>
            <p:cNvSpPr txBox="1">
              <a:spLocks/>
            </p:cNvSpPr>
            <p:nvPr/>
          </p:nvSpPr>
          <p:spPr>
            <a:xfrm>
              <a:off x="2286000" y="3165157"/>
              <a:ext cx="1681532" cy="9496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300" b="1" dirty="0">
                  <a:solidFill>
                    <a:srgbClr val="555555"/>
                  </a:solidFill>
                  <a:latin typeface="+mj-lt"/>
                </a:rPr>
                <a:t>Objective </a:t>
              </a:r>
              <a:r>
                <a:rPr lang="en-US" sz="1300" b="1" dirty="0" smtClean="0">
                  <a:solidFill>
                    <a:srgbClr val="555555"/>
                  </a:solidFill>
                  <a:latin typeface="+mj-lt"/>
                </a:rPr>
                <a:t>1</a:t>
              </a:r>
              <a:endParaRPr lang="en-US" sz="1300" b="1" dirty="0">
                <a:solidFill>
                  <a:srgbClr val="555555"/>
                </a:solidFill>
                <a:latin typeface="+mj-lt"/>
              </a:endParaRPr>
            </a:p>
            <a:p>
              <a:pPr marL="0" indent="0" algn="r">
                <a:buNone/>
              </a:pPr>
              <a:r>
                <a:rPr lang="en-US" sz="1300" dirty="0">
                  <a:solidFill>
                    <a:srgbClr val="555555"/>
                  </a:solidFill>
                  <a:latin typeface="+mj-lt"/>
                </a:rPr>
                <a:t>Increase Local and</a:t>
              </a:r>
            </a:p>
            <a:p>
              <a:pPr marL="0" indent="0" algn="r">
                <a:buNone/>
              </a:pPr>
              <a:r>
                <a:rPr lang="en-US" sz="1300" dirty="0">
                  <a:solidFill>
                    <a:srgbClr val="555555"/>
                  </a:solidFill>
                  <a:latin typeface="+mj-lt"/>
                </a:rPr>
                <a:t>Private Sector</a:t>
              </a:r>
            </a:p>
            <a:p>
              <a:pPr marL="0" indent="0" algn="r">
                <a:buNone/>
              </a:pPr>
              <a:r>
                <a:rPr lang="en-US" sz="1300" u="sng" dirty="0">
                  <a:solidFill>
                    <a:srgbClr val="555555"/>
                  </a:solidFill>
                  <a:latin typeface="+mj-lt"/>
                </a:rPr>
                <a:t>INVESTMENT</a:t>
              </a:r>
            </a:p>
          </p:txBody>
        </p:sp>
        <p:sp>
          <p:nvSpPr>
            <p:cNvPr id="23" name="Text Placeholder 4">
              <a:extLst>
                <a:ext uri="{FF2B5EF4-FFF2-40B4-BE49-F238E27FC236}">
                  <a16:creationId xmlns="" xmlns:a16="http://schemas.microsoft.com/office/drawing/2014/main" id="{168A126F-C4B6-4BD5-9481-B3E5382E3EC1}"/>
                </a:ext>
              </a:extLst>
            </p:cNvPr>
            <p:cNvSpPr txBox="1">
              <a:spLocks/>
            </p:cNvSpPr>
            <p:nvPr/>
          </p:nvSpPr>
          <p:spPr>
            <a:xfrm>
              <a:off x="5067300" y="1047136"/>
              <a:ext cx="3707869" cy="4162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vi-VN" sz="1800" b="1" dirty="0" smtClean="0">
                  <a:solidFill>
                    <a:schemeClr val="tx2"/>
                  </a:solidFill>
                  <a:latin typeface="Corbel" charset="0"/>
                  <a:ea typeface="Corbel" charset="0"/>
                  <a:cs typeface="Corbel" charset="0"/>
                </a:rPr>
                <a:t>USAID/PATH Healthy Markets: Towards a sustainble HIV response</a:t>
              </a:r>
              <a:endParaRPr lang="en-US" sz="1800" b="1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24" name="Text Placeholder 4">
              <a:extLst>
                <a:ext uri="{FF2B5EF4-FFF2-40B4-BE49-F238E27FC236}">
                  <a16:creationId xmlns="" xmlns:a16="http://schemas.microsoft.com/office/drawing/2014/main" id="{168A126F-C4B6-4BD5-9481-B3E5382E3EC1}"/>
                </a:ext>
              </a:extLst>
            </p:cNvPr>
            <p:cNvSpPr txBox="1">
              <a:spLocks/>
            </p:cNvSpPr>
            <p:nvPr/>
          </p:nvSpPr>
          <p:spPr>
            <a:xfrm>
              <a:off x="4566868" y="3622357"/>
              <a:ext cx="1986332" cy="9496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300" b="1" dirty="0">
                  <a:solidFill>
                    <a:srgbClr val="555555"/>
                  </a:solidFill>
                  <a:latin typeface="+mj-lt"/>
                </a:rPr>
                <a:t>Objective </a:t>
              </a:r>
              <a:r>
                <a:rPr lang="en-US" sz="1300" b="1" dirty="0" smtClean="0">
                  <a:solidFill>
                    <a:srgbClr val="555555"/>
                  </a:solidFill>
                  <a:latin typeface="+mj-lt"/>
                </a:rPr>
                <a:t>2</a:t>
              </a:r>
              <a:endParaRPr lang="en-US" sz="1300" b="1" dirty="0">
                <a:solidFill>
                  <a:srgbClr val="555555"/>
                </a:solidFill>
                <a:latin typeface="+mj-lt"/>
              </a:endParaRPr>
            </a:p>
            <a:p>
              <a:pPr marL="0" indent="0">
                <a:buNone/>
              </a:pPr>
              <a:r>
                <a:rPr lang="en-US" sz="1300" dirty="0" smtClean="0">
                  <a:solidFill>
                    <a:srgbClr val="555555"/>
                  </a:solidFill>
                  <a:latin typeface="+mj-lt"/>
                </a:rPr>
                <a:t>Increase </a:t>
              </a:r>
              <a:r>
                <a:rPr lang="en-US" sz="1300" u="sng" dirty="0" smtClean="0">
                  <a:solidFill>
                    <a:srgbClr val="555555"/>
                  </a:solidFill>
                  <a:latin typeface="+mj-lt"/>
                </a:rPr>
                <a:t>DEMAND</a:t>
              </a:r>
              <a:r>
                <a:rPr lang="en-US" sz="1300" dirty="0" smtClean="0">
                  <a:solidFill>
                    <a:srgbClr val="555555"/>
                  </a:solidFill>
                  <a:latin typeface="+mj-lt"/>
                </a:rPr>
                <a:t> </a:t>
              </a:r>
              <a:r>
                <a:rPr lang="en-US" sz="1300" dirty="0">
                  <a:solidFill>
                    <a:srgbClr val="555555"/>
                  </a:solidFill>
                  <a:latin typeface="+mj-lt"/>
                </a:rPr>
                <a:t>for </a:t>
              </a:r>
              <a:r>
                <a:rPr lang="en-US" sz="1300" dirty="0" smtClean="0">
                  <a:solidFill>
                    <a:srgbClr val="555555"/>
                  </a:solidFill>
                  <a:latin typeface="+mj-lt"/>
                </a:rPr>
                <a:t>HIV Commodities </a:t>
              </a:r>
              <a:r>
                <a:rPr lang="en-US" sz="1300" dirty="0">
                  <a:solidFill>
                    <a:srgbClr val="555555"/>
                  </a:solidFill>
                  <a:latin typeface="+mj-lt"/>
                </a:rPr>
                <a:t>and Services</a:t>
              </a:r>
            </a:p>
          </p:txBody>
        </p:sp>
        <p:sp>
          <p:nvSpPr>
            <p:cNvPr id="25" name="Text Placeholder 4">
              <a:extLst>
                <a:ext uri="{FF2B5EF4-FFF2-40B4-BE49-F238E27FC236}">
                  <a16:creationId xmlns="" xmlns:a16="http://schemas.microsoft.com/office/drawing/2014/main" id="{168A126F-C4B6-4BD5-9481-B3E5382E3EC1}"/>
                </a:ext>
              </a:extLst>
            </p:cNvPr>
            <p:cNvSpPr txBox="1">
              <a:spLocks/>
            </p:cNvSpPr>
            <p:nvPr/>
          </p:nvSpPr>
          <p:spPr>
            <a:xfrm>
              <a:off x="5067300" y="2426492"/>
              <a:ext cx="2247900" cy="9496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300" b="1" dirty="0">
                  <a:solidFill>
                    <a:srgbClr val="555555"/>
                  </a:solidFill>
                  <a:latin typeface="+mj-lt"/>
                </a:rPr>
                <a:t>Objective </a:t>
              </a:r>
              <a:r>
                <a:rPr lang="en-US" sz="1300" b="1" dirty="0" smtClean="0">
                  <a:solidFill>
                    <a:srgbClr val="555555"/>
                  </a:solidFill>
                  <a:latin typeface="+mj-lt"/>
                </a:rPr>
                <a:t>3</a:t>
              </a:r>
              <a:endParaRPr lang="en-US" sz="1300" b="1" dirty="0">
                <a:solidFill>
                  <a:srgbClr val="555555"/>
                </a:solidFill>
                <a:latin typeface="+mj-lt"/>
              </a:endParaRPr>
            </a:p>
            <a:p>
              <a:pPr marL="0" indent="0">
                <a:buNone/>
              </a:pPr>
              <a:r>
                <a:rPr lang="en-US" sz="1300" dirty="0">
                  <a:solidFill>
                    <a:srgbClr val="555555"/>
                  </a:solidFill>
                  <a:latin typeface="+mj-lt"/>
                </a:rPr>
                <a:t>Increase </a:t>
              </a:r>
              <a:r>
                <a:rPr lang="en-US" sz="1300" dirty="0" smtClean="0">
                  <a:solidFill>
                    <a:srgbClr val="555555"/>
                  </a:solidFill>
                  <a:latin typeface="+mj-lt"/>
                </a:rPr>
                <a:t>Private Sector</a:t>
              </a:r>
              <a:endParaRPr lang="en-US" sz="1300" dirty="0">
                <a:solidFill>
                  <a:srgbClr val="555555"/>
                </a:solidFill>
                <a:latin typeface="+mj-lt"/>
              </a:endParaRPr>
            </a:p>
            <a:p>
              <a:pPr marL="0" indent="0">
                <a:buNone/>
              </a:pPr>
              <a:r>
                <a:rPr lang="en-US" sz="1300" u="sng" dirty="0">
                  <a:solidFill>
                    <a:srgbClr val="555555"/>
                  </a:solidFill>
                  <a:latin typeface="+mj-lt"/>
                </a:rPr>
                <a:t>SUPPLY</a:t>
              </a:r>
              <a:r>
                <a:rPr lang="en-US" sz="1300" dirty="0">
                  <a:solidFill>
                    <a:srgbClr val="555555"/>
                  </a:solidFill>
                  <a:latin typeface="+mj-lt"/>
                </a:rPr>
                <a:t> of HIV </a:t>
              </a:r>
              <a:r>
                <a:rPr lang="en-US" sz="1300" dirty="0">
                  <a:solidFill>
                    <a:srgbClr val="555555"/>
                  </a:solidFill>
                </a:rPr>
                <a:t>Commodities </a:t>
              </a:r>
              <a:r>
                <a:rPr lang="en-US" sz="1300" dirty="0" smtClean="0">
                  <a:solidFill>
                    <a:srgbClr val="555555"/>
                  </a:solidFill>
                  <a:latin typeface="+mj-lt"/>
                </a:rPr>
                <a:t>and </a:t>
              </a:r>
              <a:r>
                <a:rPr lang="en-US" sz="1300" dirty="0">
                  <a:solidFill>
                    <a:srgbClr val="555555"/>
                  </a:solidFill>
                  <a:latin typeface="+mj-lt"/>
                </a:rPr>
                <a:t>Services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" y="6110830"/>
            <a:ext cx="9144000" cy="711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7B36B8-2219-45AB-94AB-1310F5896859}"/>
              </a:ext>
            </a:extLst>
          </p:cNvPr>
          <p:cNvSpPr txBox="1"/>
          <p:nvPr/>
        </p:nvSpPr>
        <p:spPr>
          <a:xfrm>
            <a:off x="0" y="5895105"/>
            <a:ext cx="9143999" cy="973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3C06EABC-FA83-435E-8E39-307E53CE0666}"/>
              </a:ext>
            </a:extLst>
          </p:cNvPr>
          <p:cNvGrpSpPr/>
          <p:nvPr/>
        </p:nvGrpSpPr>
        <p:grpSpPr>
          <a:xfrm>
            <a:off x="734783" y="4208159"/>
            <a:ext cx="8131705" cy="2722378"/>
            <a:chOff x="422268" y="3971069"/>
            <a:chExt cx="8667018" cy="2901593"/>
          </a:xfrm>
        </p:grpSpPr>
        <p:sp>
          <p:nvSpPr>
            <p:cNvPr id="11" name="Right Arrow 3">
              <a:extLst>
                <a:ext uri="{FF2B5EF4-FFF2-40B4-BE49-F238E27FC236}">
                  <a16:creationId xmlns:a16="http://schemas.microsoft.com/office/drawing/2014/main" xmlns="" id="{BB3F4721-5D74-4836-AAE8-3FB80E29FA61}"/>
                </a:ext>
              </a:extLst>
            </p:cNvPr>
            <p:cNvSpPr/>
            <p:nvPr/>
          </p:nvSpPr>
          <p:spPr>
            <a:xfrm>
              <a:off x="422268" y="6319154"/>
              <a:ext cx="8456995" cy="323311"/>
            </a:xfrm>
            <a:prstGeom prst="rightArrow">
              <a:avLst/>
            </a:prstGeom>
            <a:solidFill>
              <a:srgbClr val="EB9CA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6350" h="8255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2A5F9F97-D4A5-4D5A-863B-6281F290E023}"/>
                </a:ext>
              </a:extLst>
            </p:cNvPr>
            <p:cNvGrpSpPr/>
            <p:nvPr/>
          </p:nvGrpSpPr>
          <p:grpSpPr>
            <a:xfrm>
              <a:off x="1567769" y="5979020"/>
              <a:ext cx="245206" cy="893642"/>
              <a:chOff x="1567769" y="5221408"/>
              <a:chExt cx="245206" cy="89364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9C27FD0C-5967-4B4A-A65A-282932D36ADD}"/>
                  </a:ext>
                </a:extLst>
              </p:cNvPr>
              <p:cNvSpPr/>
              <p:nvPr/>
            </p:nvSpPr>
            <p:spPr bwMode="auto">
              <a:xfrm>
                <a:off x="1653544" y="5361098"/>
                <a:ext cx="73656" cy="753952"/>
              </a:xfrm>
              <a:prstGeom prst="rect">
                <a:avLst/>
              </a:prstGeom>
              <a:solidFill>
                <a:srgbClr val="EB9C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16D7AAF-76B5-44CE-88CA-7CA6B76B9476}"/>
                  </a:ext>
                </a:extLst>
              </p:cNvPr>
              <p:cNvSpPr/>
              <p:nvPr/>
            </p:nvSpPr>
            <p:spPr bwMode="auto">
              <a:xfrm>
                <a:off x="1567769" y="5221408"/>
                <a:ext cx="245206" cy="245206"/>
              </a:xfrm>
              <a:prstGeom prst="ellipse">
                <a:avLst/>
              </a:prstGeom>
              <a:solidFill>
                <a:srgbClr val="EB9C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AF4DE45-F6FF-409D-A99A-D72AFCFA12B6}"/>
                </a:ext>
              </a:extLst>
            </p:cNvPr>
            <p:cNvSpPr txBox="1"/>
            <p:nvPr/>
          </p:nvSpPr>
          <p:spPr>
            <a:xfrm>
              <a:off x="890272" y="5332966"/>
              <a:ext cx="160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ea typeface="Corbel" charset="0"/>
                  <a:cs typeface="Calibri" panose="020F0502020204030204" pitchFamily="34" charset="0"/>
                </a:rPr>
                <a:t>Free distribution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ea typeface="Corbel" charset="0"/>
                  <a:cs typeface="Calibri" panose="020F0502020204030204" pitchFamily="34" charset="0"/>
                </a:rPr>
                <a:t>2004-2008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18F07D4-B29C-4780-B99F-475FF90420B2}"/>
                </a:ext>
              </a:extLst>
            </p:cNvPr>
            <p:cNvGrpSpPr/>
            <p:nvPr/>
          </p:nvGrpSpPr>
          <p:grpSpPr>
            <a:xfrm>
              <a:off x="4002383" y="5979019"/>
              <a:ext cx="245206" cy="893642"/>
              <a:chOff x="1567769" y="5221408"/>
              <a:chExt cx="245206" cy="893642"/>
            </a:xfrm>
            <a:solidFill>
              <a:srgbClr val="33B6A5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3C989992-5731-441F-9473-AD51A6C2ECDB}"/>
                  </a:ext>
                </a:extLst>
              </p:cNvPr>
              <p:cNvSpPr/>
              <p:nvPr/>
            </p:nvSpPr>
            <p:spPr bwMode="auto">
              <a:xfrm>
                <a:off x="1653544" y="5361098"/>
                <a:ext cx="73656" cy="753952"/>
              </a:xfrm>
              <a:prstGeom prst="rect">
                <a:avLst/>
              </a:prstGeom>
              <a:solidFill>
                <a:srgbClr val="EB9C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B875D0CC-4FBF-4DC3-9AD5-20D305F68BDB}"/>
                  </a:ext>
                </a:extLst>
              </p:cNvPr>
              <p:cNvSpPr/>
              <p:nvPr/>
            </p:nvSpPr>
            <p:spPr bwMode="auto">
              <a:xfrm>
                <a:off x="1567769" y="5221408"/>
                <a:ext cx="245206" cy="245206"/>
              </a:xfrm>
              <a:prstGeom prst="ellipse">
                <a:avLst/>
              </a:prstGeom>
              <a:solidFill>
                <a:srgbClr val="EB9C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F3605C3-6F9F-405B-BA37-EA9EEABEC0DA}"/>
                </a:ext>
              </a:extLst>
            </p:cNvPr>
            <p:cNvSpPr txBox="1"/>
            <p:nvPr/>
          </p:nvSpPr>
          <p:spPr>
            <a:xfrm>
              <a:off x="3210586" y="5332966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ea typeface="Corbel" charset="0"/>
                  <a:cs typeface="Calibri" panose="020F0502020204030204" pitchFamily="34" charset="0"/>
                </a:rPr>
                <a:t>Social Marketing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ea typeface="Corbel" charset="0"/>
                  <a:cs typeface="Calibri" panose="020F0502020204030204" pitchFamily="34" charset="0"/>
                </a:rPr>
                <a:t>2008-2013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3CC0EBBB-82B9-4548-B09A-E7F51991D4D4}"/>
                </a:ext>
              </a:extLst>
            </p:cNvPr>
            <p:cNvGrpSpPr/>
            <p:nvPr/>
          </p:nvGrpSpPr>
          <p:grpSpPr>
            <a:xfrm>
              <a:off x="5497288" y="3971069"/>
              <a:ext cx="3591998" cy="1490220"/>
              <a:chOff x="5231091" y="3124580"/>
              <a:chExt cx="3919390" cy="162604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7C0E6273-4847-49DA-9AC0-4CC79B274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1562" y="3124580"/>
                <a:ext cx="1428919" cy="15344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B2DD341F-915F-4C41-981C-BCD6C0F8F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1091" y="3276726"/>
                <a:ext cx="1473900" cy="14739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3B8FDE5E-D687-4FEA-A1DF-8EEE31A24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3857" y="3440636"/>
                <a:ext cx="630876" cy="1145723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35F416B-FB0B-4D12-A510-973DB10298C0}"/>
                </a:ext>
              </a:extLst>
            </p:cNvPr>
            <p:cNvGrpSpPr/>
            <p:nvPr/>
          </p:nvGrpSpPr>
          <p:grpSpPr>
            <a:xfrm>
              <a:off x="7098728" y="5979019"/>
              <a:ext cx="245206" cy="893642"/>
              <a:chOff x="1567769" y="5221408"/>
              <a:chExt cx="245206" cy="893642"/>
            </a:xfrm>
            <a:solidFill>
              <a:srgbClr val="4C80AA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B8194A95-9E8F-46AB-A898-EC354812AB38}"/>
                  </a:ext>
                </a:extLst>
              </p:cNvPr>
              <p:cNvSpPr/>
              <p:nvPr/>
            </p:nvSpPr>
            <p:spPr bwMode="auto">
              <a:xfrm>
                <a:off x="1653544" y="5361098"/>
                <a:ext cx="73656" cy="753952"/>
              </a:xfrm>
              <a:prstGeom prst="rect">
                <a:avLst/>
              </a:prstGeom>
              <a:solidFill>
                <a:srgbClr val="EB9C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F5100A40-99E8-43FE-8F9E-B1CCE6950BD9}"/>
                  </a:ext>
                </a:extLst>
              </p:cNvPr>
              <p:cNvSpPr/>
              <p:nvPr/>
            </p:nvSpPr>
            <p:spPr bwMode="auto">
              <a:xfrm>
                <a:off x="1567769" y="5221408"/>
                <a:ext cx="245206" cy="245206"/>
              </a:xfrm>
              <a:prstGeom prst="ellipse">
                <a:avLst/>
              </a:prstGeom>
              <a:solidFill>
                <a:srgbClr val="EB9C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A17B92E-AAFB-4421-9F61-1AAF1DF43308}"/>
                </a:ext>
              </a:extLst>
            </p:cNvPr>
            <p:cNvSpPr txBox="1"/>
            <p:nvPr/>
          </p:nvSpPr>
          <p:spPr>
            <a:xfrm>
              <a:off x="6300759" y="5330516"/>
              <a:ext cx="1841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ea typeface="Corbel" charset="0"/>
                  <a:cs typeface="Calibri" panose="020F0502020204030204" pitchFamily="34" charset="0"/>
                </a:rPr>
                <a:t>Commercialization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ea typeface="Corbel" charset="0"/>
                  <a:cs typeface="Calibri" panose="020F0502020204030204" pitchFamily="34" charset="0"/>
                </a:rPr>
                <a:t>Since 2014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8C2873A0-9DE2-4FA3-9B05-449C8A8BC81A}"/>
              </a:ext>
            </a:extLst>
          </p:cNvPr>
          <p:cNvGrpSpPr/>
          <p:nvPr/>
        </p:nvGrpSpPr>
        <p:grpSpPr>
          <a:xfrm>
            <a:off x="417214" y="1953114"/>
            <a:ext cx="8356397" cy="3361129"/>
            <a:chOff x="422268" y="1127783"/>
            <a:chExt cx="10522873" cy="423253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D5D41696-A937-4884-B925-C26D2B7C5706}"/>
                </a:ext>
              </a:extLst>
            </p:cNvPr>
            <p:cNvGrpSpPr/>
            <p:nvPr/>
          </p:nvGrpSpPr>
          <p:grpSpPr>
            <a:xfrm>
              <a:off x="8886268" y="1127783"/>
              <a:ext cx="2058873" cy="970896"/>
              <a:chOff x="422268" y="4290057"/>
              <a:chExt cx="2058873" cy="970896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xmlns="" id="{26443768-5717-4CB7-B239-FC978CBF31AC}"/>
                  </a:ext>
                </a:extLst>
              </p:cNvPr>
              <p:cNvSpPr/>
              <p:nvPr/>
            </p:nvSpPr>
            <p:spPr bwMode="auto">
              <a:xfrm>
                <a:off x="422268" y="4290057"/>
                <a:ext cx="1798418" cy="325755"/>
              </a:xfrm>
              <a:prstGeom prst="roundRect">
                <a:avLst/>
              </a:prstGeom>
              <a:solidFill>
                <a:srgbClr val="C1CED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48763BBE-BBF5-4625-9825-0095151653A1}"/>
                  </a:ext>
                </a:extLst>
              </p:cNvPr>
              <p:cNvSpPr/>
              <p:nvPr/>
            </p:nvSpPr>
            <p:spPr bwMode="auto">
              <a:xfrm>
                <a:off x="422268" y="4452934"/>
                <a:ext cx="109577" cy="787699"/>
              </a:xfrm>
              <a:prstGeom prst="rect">
                <a:avLst/>
              </a:prstGeom>
              <a:solidFill>
                <a:srgbClr val="C1CED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E828D82-9627-4CAC-8CBA-474571E3E8D1}"/>
                  </a:ext>
                </a:extLst>
              </p:cNvPr>
              <p:cNvSpPr/>
              <p:nvPr/>
            </p:nvSpPr>
            <p:spPr>
              <a:xfrm>
                <a:off x="522514" y="4614622"/>
                <a:ext cx="19586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Assist MOH with TMA planning &amp; budgeting (calculator)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C35283AF-B0D1-425C-9A2A-7366156C90DF}"/>
                </a:ext>
              </a:extLst>
            </p:cNvPr>
            <p:cNvGrpSpPr/>
            <p:nvPr/>
          </p:nvGrpSpPr>
          <p:grpSpPr>
            <a:xfrm>
              <a:off x="7179718" y="1859905"/>
              <a:ext cx="1898665" cy="970896"/>
              <a:chOff x="2111387" y="3447045"/>
              <a:chExt cx="1898665" cy="970896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C9050BD8-841A-4D97-B12D-7E3D881D8437}"/>
                  </a:ext>
                </a:extLst>
              </p:cNvPr>
              <p:cNvSpPr/>
              <p:nvPr/>
            </p:nvSpPr>
            <p:spPr bwMode="auto">
              <a:xfrm>
                <a:off x="2111387" y="3447045"/>
                <a:ext cx="1798418" cy="325755"/>
              </a:xfrm>
              <a:prstGeom prst="roundRect">
                <a:avLst/>
              </a:prstGeom>
              <a:solidFill>
                <a:srgbClr val="F07E2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F2E7EF1-B7EA-4616-A423-F567D30DC670}"/>
                  </a:ext>
                </a:extLst>
              </p:cNvPr>
              <p:cNvSpPr/>
              <p:nvPr/>
            </p:nvSpPr>
            <p:spPr bwMode="auto">
              <a:xfrm>
                <a:off x="2111387" y="3609922"/>
                <a:ext cx="109577" cy="787699"/>
              </a:xfrm>
              <a:prstGeom prst="rect">
                <a:avLst/>
              </a:prstGeom>
              <a:solidFill>
                <a:srgbClr val="F07E2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49F131EA-8C44-444B-893A-B5CEAC728019}"/>
                  </a:ext>
                </a:extLst>
              </p:cNvPr>
              <p:cNvSpPr/>
              <p:nvPr/>
            </p:nvSpPr>
            <p:spPr>
              <a:xfrm>
                <a:off x="2211634" y="3771610"/>
                <a:ext cx="179841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Advocate for condom quality assurance standards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AFCB7A4C-7CF0-48A7-92A7-003D9C99CF99}"/>
                </a:ext>
              </a:extLst>
            </p:cNvPr>
            <p:cNvGrpSpPr/>
            <p:nvPr/>
          </p:nvGrpSpPr>
          <p:grpSpPr>
            <a:xfrm>
              <a:off x="5490112" y="2571889"/>
              <a:ext cx="2035723" cy="749804"/>
              <a:chOff x="422268" y="4290057"/>
              <a:chExt cx="2035723" cy="74980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1D9F6CAF-A9DC-40B8-A22D-32A604561AAA}"/>
                  </a:ext>
                </a:extLst>
              </p:cNvPr>
              <p:cNvSpPr/>
              <p:nvPr/>
            </p:nvSpPr>
            <p:spPr bwMode="auto">
              <a:xfrm>
                <a:off x="422268" y="4290057"/>
                <a:ext cx="1798418" cy="325755"/>
              </a:xfrm>
              <a:prstGeom prst="roundRect">
                <a:avLst/>
              </a:prstGeom>
              <a:solidFill>
                <a:srgbClr val="93B8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E5DDA76F-72B5-4113-A900-CA55A57EE023}"/>
                  </a:ext>
                </a:extLst>
              </p:cNvPr>
              <p:cNvSpPr/>
              <p:nvPr/>
            </p:nvSpPr>
            <p:spPr bwMode="auto">
              <a:xfrm>
                <a:off x="422268" y="4452934"/>
                <a:ext cx="109299" cy="586927"/>
              </a:xfrm>
              <a:prstGeom prst="rect">
                <a:avLst/>
              </a:prstGeom>
              <a:solidFill>
                <a:srgbClr val="93B8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0DA634D4-FD97-4DAA-B582-D421109EC9EE}"/>
                  </a:ext>
                </a:extLst>
              </p:cNvPr>
              <p:cNvSpPr/>
              <p:nvPr/>
            </p:nvSpPr>
            <p:spPr>
              <a:xfrm>
                <a:off x="499364" y="4604462"/>
                <a:ext cx="19586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Boost and sustain demand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29738184-CB48-4E3C-BFFE-6339D9A7455F}"/>
                </a:ext>
              </a:extLst>
            </p:cNvPr>
            <p:cNvGrpSpPr/>
            <p:nvPr/>
          </p:nvGrpSpPr>
          <p:grpSpPr>
            <a:xfrm>
              <a:off x="3800506" y="3040165"/>
              <a:ext cx="2058873" cy="776070"/>
              <a:chOff x="422268" y="4290057"/>
              <a:chExt cx="2058873" cy="77607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3B6E363C-F114-4555-BF3E-EFCFC4611966}"/>
                  </a:ext>
                </a:extLst>
              </p:cNvPr>
              <p:cNvSpPr/>
              <p:nvPr/>
            </p:nvSpPr>
            <p:spPr bwMode="auto">
              <a:xfrm>
                <a:off x="422268" y="4290057"/>
                <a:ext cx="1798418" cy="325755"/>
              </a:xfrm>
              <a:prstGeom prst="roundRect">
                <a:avLst/>
              </a:prstGeom>
              <a:solidFill>
                <a:srgbClr val="92D4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81A58B53-4176-4C8C-8E8A-2FFAE9A4C365}"/>
                  </a:ext>
                </a:extLst>
              </p:cNvPr>
              <p:cNvSpPr/>
              <p:nvPr/>
            </p:nvSpPr>
            <p:spPr bwMode="auto">
              <a:xfrm>
                <a:off x="422268" y="4452934"/>
                <a:ext cx="109299" cy="586927"/>
              </a:xfrm>
              <a:prstGeom prst="rect">
                <a:avLst/>
              </a:prstGeom>
              <a:solidFill>
                <a:srgbClr val="92D4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680CB1A2-D3B0-4CA3-9836-F1C05AC159A7}"/>
                  </a:ext>
                </a:extLst>
              </p:cNvPr>
              <p:cNvSpPr/>
              <p:nvPr/>
            </p:nvSpPr>
            <p:spPr>
              <a:xfrm>
                <a:off x="522514" y="4604462"/>
                <a:ext cx="19586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Build partnership with private sector value chain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46BCEC47-53FB-478F-A9A2-07F6AA28E5EF}"/>
                </a:ext>
              </a:extLst>
            </p:cNvPr>
            <p:cNvGrpSpPr/>
            <p:nvPr/>
          </p:nvGrpSpPr>
          <p:grpSpPr>
            <a:xfrm>
              <a:off x="2111387" y="3558805"/>
              <a:ext cx="2058873" cy="970896"/>
              <a:chOff x="2111387" y="3447045"/>
              <a:chExt cx="2058873" cy="970896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AB620B09-F26F-4C98-B714-DB929356D895}"/>
                  </a:ext>
                </a:extLst>
              </p:cNvPr>
              <p:cNvSpPr/>
              <p:nvPr/>
            </p:nvSpPr>
            <p:spPr bwMode="auto">
              <a:xfrm>
                <a:off x="2111387" y="3447045"/>
                <a:ext cx="1798418" cy="325755"/>
              </a:xfrm>
              <a:prstGeom prst="roundRect">
                <a:avLst/>
              </a:prstGeom>
              <a:solidFill>
                <a:srgbClr val="FBDF5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AD10D6B6-D36F-4BC1-A970-A152FE374DA7}"/>
                  </a:ext>
                </a:extLst>
              </p:cNvPr>
              <p:cNvSpPr/>
              <p:nvPr/>
            </p:nvSpPr>
            <p:spPr bwMode="auto">
              <a:xfrm>
                <a:off x="2111387" y="3609922"/>
                <a:ext cx="109577" cy="787699"/>
              </a:xfrm>
              <a:prstGeom prst="rect">
                <a:avLst/>
              </a:prstGeom>
              <a:solidFill>
                <a:srgbClr val="FBDF5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AAEDB4D2-657D-455D-8B55-72638153F240}"/>
                  </a:ext>
                </a:extLst>
              </p:cNvPr>
              <p:cNvSpPr/>
              <p:nvPr/>
            </p:nvSpPr>
            <p:spPr>
              <a:xfrm>
                <a:off x="2211633" y="3771610"/>
                <a:ext cx="19586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Segment consumer preferences, willingness-</a:t>
                </a:r>
              </a:p>
              <a:p>
                <a:pPr lvl="0"/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to-pay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00147005-F3A8-459C-85E9-59E9C18E9262}"/>
                </a:ext>
              </a:extLst>
            </p:cNvPr>
            <p:cNvGrpSpPr/>
            <p:nvPr/>
          </p:nvGrpSpPr>
          <p:grpSpPr>
            <a:xfrm>
              <a:off x="422268" y="4221853"/>
              <a:ext cx="2058873" cy="1138466"/>
              <a:chOff x="422268" y="4290057"/>
              <a:chExt cx="2058873" cy="1138466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CBC1EA1E-0113-4048-8AEC-A18CD35BDBD6}"/>
                  </a:ext>
                </a:extLst>
              </p:cNvPr>
              <p:cNvSpPr/>
              <p:nvPr/>
            </p:nvSpPr>
            <p:spPr bwMode="auto">
              <a:xfrm>
                <a:off x="422268" y="4290057"/>
                <a:ext cx="1798418" cy="325755"/>
              </a:xfrm>
              <a:prstGeom prst="roundRect">
                <a:avLst/>
              </a:prstGeom>
              <a:solidFill>
                <a:srgbClr val="EB9C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8FC9F580-FB29-4789-8EC3-BC1091CD7621}"/>
                  </a:ext>
                </a:extLst>
              </p:cNvPr>
              <p:cNvSpPr/>
              <p:nvPr/>
            </p:nvSpPr>
            <p:spPr bwMode="auto">
              <a:xfrm>
                <a:off x="422268" y="4452934"/>
                <a:ext cx="109577" cy="787699"/>
              </a:xfrm>
              <a:prstGeom prst="rect">
                <a:avLst/>
              </a:prstGeom>
              <a:solidFill>
                <a:srgbClr val="EB9C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59C630A1-FDA7-484C-9DA1-5A237A5ADF25}"/>
                  </a:ext>
                </a:extLst>
              </p:cNvPr>
              <p:cNvSpPr/>
              <p:nvPr/>
            </p:nvSpPr>
            <p:spPr>
              <a:xfrm>
                <a:off x="522514" y="4614624"/>
                <a:ext cx="1958627" cy="813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Generate </a:t>
                </a: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evidence and insights (policy</a:t>
                </a: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market, consumer)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xmlns="" id="{F2B94838-6C04-4230-8F36-7379DAAD7606}"/>
              </a:ext>
            </a:extLst>
          </p:cNvPr>
          <p:cNvSpPr/>
          <p:nvPr/>
        </p:nvSpPr>
        <p:spPr bwMode="auto">
          <a:xfrm>
            <a:off x="803267" y="3810233"/>
            <a:ext cx="563693" cy="485942"/>
          </a:xfrm>
          <a:prstGeom prst="triangle">
            <a:avLst/>
          </a:prstGeom>
          <a:solidFill>
            <a:srgbClr val="EB9CA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27A4978-22C1-4546-B749-41AF11098D89}"/>
              </a:ext>
            </a:extLst>
          </p:cNvPr>
          <p:cNvSpPr txBox="1"/>
          <p:nvPr/>
        </p:nvSpPr>
        <p:spPr>
          <a:xfrm>
            <a:off x="912127" y="38931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 "/>
              </a:rPr>
              <a:t>1</a:t>
            </a:r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xmlns="" id="{A8F20581-6198-46CB-B4C1-B78E983EF99A}"/>
              </a:ext>
            </a:extLst>
          </p:cNvPr>
          <p:cNvSpPr/>
          <p:nvPr/>
        </p:nvSpPr>
        <p:spPr bwMode="auto">
          <a:xfrm>
            <a:off x="2177104" y="3314365"/>
            <a:ext cx="563693" cy="485942"/>
          </a:xfrm>
          <a:prstGeom prst="triangle">
            <a:avLst/>
          </a:prstGeom>
          <a:solidFill>
            <a:srgbClr val="FBDF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0090DFC-7A56-4426-8289-83B650644B6A}"/>
              </a:ext>
            </a:extLst>
          </p:cNvPr>
          <p:cNvSpPr txBox="1"/>
          <p:nvPr/>
        </p:nvSpPr>
        <p:spPr>
          <a:xfrm>
            <a:off x="2285964" y="33973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 "/>
              </a:rPr>
              <a:t>2</a:t>
            </a:r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xmlns="" id="{5F2611B6-5065-4F44-A517-A68C28E8E872}"/>
              </a:ext>
            </a:extLst>
          </p:cNvPr>
          <p:cNvSpPr/>
          <p:nvPr/>
        </p:nvSpPr>
        <p:spPr bwMode="auto">
          <a:xfrm>
            <a:off x="3525688" y="2915471"/>
            <a:ext cx="563693" cy="485942"/>
          </a:xfrm>
          <a:prstGeom prst="triangle">
            <a:avLst/>
          </a:prstGeom>
          <a:solidFill>
            <a:srgbClr val="92D4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9BE78448-D414-4104-833D-5464AA4799F7}"/>
              </a:ext>
            </a:extLst>
          </p:cNvPr>
          <p:cNvSpPr txBox="1"/>
          <p:nvPr/>
        </p:nvSpPr>
        <p:spPr>
          <a:xfrm>
            <a:off x="3634548" y="29984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 "/>
              </a:rPr>
              <a:t>3</a:t>
            </a:r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xmlns="" id="{C16779F2-A414-48AC-BBCD-1706DA2EFE10}"/>
              </a:ext>
            </a:extLst>
          </p:cNvPr>
          <p:cNvSpPr/>
          <p:nvPr/>
        </p:nvSpPr>
        <p:spPr bwMode="auto">
          <a:xfrm>
            <a:off x="4838233" y="2538925"/>
            <a:ext cx="563693" cy="485942"/>
          </a:xfrm>
          <a:prstGeom prst="triangle">
            <a:avLst/>
          </a:prstGeom>
          <a:solidFill>
            <a:srgbClr val="93B8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7B900A8A-FBCB-4C13-9597-DDAF525D4B20}"/>
              </a:ext>
            </a:extLst>
          </p:cNvPr>
          <p:cNvSpPr txBox="1"/>
          <p:nvPr/>
        </p:nvSpPr>
        <p:spPr>
          <a:xfrm>
            <a:off x="4947093" y="26218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 "/>
              </a:rPr>
              <a:t>4</a:t>
            </a: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xmlns="" id="{9312A92A-EFD2-461B-A41B-555ECC2DA47D}"/>
              </a:ext>
            </a:extLst>
          </p:cNvPr>
          <p:cNvSpPr/>
          <p:nvPr/>
        </p:nvSpPr>
        <p:spPr bwMode="auto">
          <a:xfrm>
            <a:off x="6217011" y="1991975"/>
            <a:ext cx="563693" cy="485942"/>
          </a:xfrm>
          <a:prstGeom prst="triangle">
            <a:avLst/>
          </a:prstGeom>
          <a:solidFill>
            <a:srgbClr val="F07E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3EFC197-BC7D-4828-8FA4-354384988818}"/>
              </a:ext>
            </a:extLst>
          </p:cNvPr>
          <p:cNvSpPr txBox="1"/>
          <p:nvPr/>
        </p:nvSpPr>
        <p:spPr>
          <a:xfrm>
            <a:off x="6325871" y="20749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 "/>
              </a:rPr>
              <a:t>5</a:t>
            </a:r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xmlns="" id="{041DF9E6-E8EE-4F41-9E70-C73C3AFCEDF5}"/>
              </a:ext>
            </a:extLst>
          </p:cNvPr>
          <p:cNvSpPr/>
          <p:nvPr/>
        </p:nvSpPr>
        <p:spPr bwMode="auto">
          <a:xfrm>
            <a:off x="7528954" y="1414088"/>
            <a:ext cx="563693" cy="485942"/>
          </a:xfrm>
          <a:prstGeom prst="triangle">
            <a:avLst/>
          </a:prstGeom>
          <a:solidFill>
            <a:srgbClr val="C1CED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DA8DFE9-9DA6-4F77-8E44-B0A771A7D9CD}"/>
              </a:ext>
            </a:extLst>
          </p:cNvPr>
          <p:cNvSpPr txBox="1"/>
          <p:nvPr/>
        </p:nvSpPr>
        <p:spPr>
          <a:xfrm>
            <a:off x="7637814" y="14970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 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231" y="1497031"/>
            <a:ext cx="4992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6 steps towards condom market development</a:t>
            </a:r>
            <a:endParaRPr lang="en-US" sz="2400" b="1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124" y="110359"/>
            <a:ext cx="8647487" cy="788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61EC2809-4614-40A0-9062-ADD8FB524483}"/>
              </a:ext>
            </a:extLst>
          </p:cNvPr>
          <p:cNvGrpSpPr/>
          <p:nvPr/>
        </p:nvGrpSpPr>
        <p:grpSpPr>
          <a:xfrm>
            <a:off x="17690" y="208948"/>
            <a:ext cx="8934770" cy="689238"/>
            <a:chOff x="2632467" y="179161"/>
            <a:chExt cx="18681203" cy="1322815"/>
          </a:xfrm>
          <a:solidFill>
            <a:schemeClr val="bg1"/>
          </a:solidFill>
        </p:grpSpPr>
        <p:pic>
          <p:nvPicPr>
            <p:cNvPr id="70" name="Picture 69">
              <a:extLst>
                <a:ext uri="{FF2B5EF4-FFF2-40B4-BE49-F238E27FC236}">
                  <a16:creationId xmlns="" xmlns:a16="http://schemas.microsoft.com/office/drawing/2014/main" id="{3FFA71E5-2634-4577-BBA2-DB0500B05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2467" y="179161"/>
              <a:ext cx="3400552" cy="1322815"/>
            </a:xfrm>
            <a:prstGeom prst="rect">
              <a:avLst/>
            </a:prstGeom>
            <a:grpFill/>
          </p:spPr>
        </p:pic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E635F7A8-B396-4B63-A837-0313E94D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67076" y="543188"/>
              <a:ext cx="1746594" cy="669380"/>
            </a:xfrm>
            <a:prstGeom prst="rect">
              <a:avLst/>
            </a:prstGeom>
            <a:grpFill/>
          </p:spPr>
        </p:pic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1B4763C8-21B8-4B92-ADF1-D37012BE93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1752038" y="250444"/>
              <a:ext cx="1336668" cy="11802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709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2608" y="5801710"/>
            <a:ext cx="8466082" cy="898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225"/>
            <a:ext cx="9298980" cy="9763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1EC2809-4614-40A0-9062-ADD8FB524483}"/>
              </a:ext>
            </a:extLst>
          </p:cNvPr>
          <p:cNvGrpSpPr/>
          <p:nvPr/>
        </p:nvGrpSpPr>
        <p:grpSpPr>
          <a:xfrm>
            <a:off x="-146113" y="125499"/>
            <a:ext cx="9144000" cy="689238"/>
            <a:chOff x="2632467" y="179161"/>
            <a:chExt cx="18681203" cy="1322815"/>
          </a:xfrm>
          <a:solidFill>
            <a:schemeClr val="bg1"/>
          </a:solidFill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FFA71E5-2634-4577-BBA2-DB0500B05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2467" y="179161"/>
              <a:ext cx="3400552" cy="1322815"/>
            </a:xfrm>
            <a:prstGeom prst="rect">
              <a:avLst/>
            </a:prstGeom>
            <a:grpFill/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635F7A8-B396-4B63-A837-0313E94D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67076" y="543188"/>
              <a:ext cx="1746594" cy="669380"/>
            </a:xfrm>
            <a:prstGeom prst="rect">
              <a:avLst/>
            </a:prstGeom>
            <a:grpFill/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1B4763C8-21B8-4B92-ADF1-D37012BE93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52038" y="250444"/>
              <a:ext cx="1336668" cy="1180247"/>
            </a:xfrm>
            <a:prstGeom prst="rect">
              <a:avLst/>
            </a:prstGeom>
            <a:grpFill/>
          </p:spPr>
        </p:pic>
      </p:grpSp>
      <p:sp>
        <p:nvSpPr>
          <p:cNvPr id="12" name="TextBox 11"/>
          <p:cNvSpPr txBox="1"/>
          <p:nvPr/>
        </p:nvSpPr>
        <p:spPr>
          <a:xfrm>
            <a:off x="1664488" y="5635557"/>
            <a:ext cx="511153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2608" y="6492596"/>
            <a:ext cx="82963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Source: PATH/USAID Healthy Markets. </a:t>
            </a:r>
            <a:r>
              <a:rPr lang="en-US" sz="1000" dirty="0">
                <a:latin typeface="Calibri"/>
                <a:cs typeface="Calibri"/>
              </a:rPr>
              <a:t>Market Research on HIV Commodities &amp; Services: Consumer </a:t>
            </a:r>
            <a:r>
              <a:rPr lang="en-US" sz="1000" dirty="0" smtClean="0">
                <a:latin typeface="Calibri"/>
                <a:cs typeface="Calibri"/>
              </a:rPr>
              <a:t>Survey, 2015 ; *Condom market in Vietnam, IMS 2014</a:t>
            </a:r>
            <a:endParaRPr lang="en-US" sz="1000" dirty="0">
              <a:latin typeface="Calibri"/>
              <a:cs typeface="Calibri"/>
            </a:endParaRPr>
          </a:p>
          <a:p>
            <a:endParaRPr lang="en-US" sz="1100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828107381"/>
              </p:ext>
            </p:extLst>
          </p:nvPr>
        </p:nvGraphicFramePr>
        <p:xfrm>
          <a:off x="1028418" y="1778781"/>
          <a:ext cx="6794938" cy="515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1198179" y="1301727"/>
            <a:ext cx="67778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 Willingness to pay: Price point for one condom </a:t>
            </a:r>
            <a:endParaRPr lang="en-US" sz="250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8525" y="5516968"/>
            <a:ext cx="3418332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Corbel" charset="0"/>
                <a:ea typeface="Corbel" charset="0"/>
                <a:cs typeface="Corbel" charset="0"/>
              </a:rPr>
              <a:t>Commercial condom price range*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Low end: 1,700 dong (7 cents) per piece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Medium end: 3,000 (13 cents)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High end: 5,420 (24 cents)</a:t>
            </a:r>
          </a:p>
        </p:txBody>
      </p:sp>
    </p:spTree>
    <p:extLst>
      <p:ext uri="{BB962C8B-B14F-4D97-AF65-F5344CB8AC3E}">
        <p14:creationId xmlns:p14="http://schemas.microsoft.com/office/powerpoint/2010/main" val="11342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6217EA0-5CA8-41C5-8CDE-F2C78D71C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54157"/>
              </p:ext>
            </p:extLst>
          </p:nvPr>
        </p:nvGraphicFramePr>
        <p:xfrm>
          <a:off x="466686" y="1813498"/>
          <a:ext cx="8210628" cy="457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http://condomdongkuk.com/wp-content/uploads/2016/06/Gallan-600x600.jpg">
            <a:extLst>
              <a:ext uri="{FF2B5EF4-FFF2-40B4-BE49-F238E27FC236}">
                <a16:creationId xmlns:a16="http://schemas.microsoft.com/office/drawing/2014/main" xmlns="" id="{097159B9-A237-455B-99D6-9B3833E43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35" t="23340" r="5296" b="31865"/>
          <a:stretch/>
        </p:blipFill>
        <p:spPr bwMode="auto">
          <a:xfrm>
            <a:off x="774899" y="2195835"/>
            <a:ext cx="2334835" cy="101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B320A-F253-4DCA-A91C-3DF7FD130531}"/>
              </a:ext>
            </a:extLst>
          </p:cNvPr>
          <p:cNvSpPr txBox="1">
            <a:spLocks/>
          </p:cNvSpPr>
          <p:nvPr/>
        </p:nvSpPr>
        <p:spPr>
          <a:xfrm>
            <a:off x="321825" y="1351833"/>
            <a:ext cx="8574995" cy="379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4347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22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3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43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/>
            <a:r>
              <a:rPr lang="en-US" sz="1800" b="0" kern="0" dirty="0">
                <a:latin typeface="Verdana"/>
                <a:cs typeface="Verdana"/>
              </a:rPr>
              <a:t>Example: Gallant distribution system for KP and wider market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FD6781-12FF-4D27-B104-8FE5F08782F3}"/>
              </a:ext>
            </a:extLst>
          </p:cNvPr>
          <p:cNvSpPr/>
          <p:nvPr/>
        </p:nvSpPr>
        <p:spPr>
          <a:xfrm>
            <a:off x="438620" y="119899"/>
            <a:ext cx="823869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500" b="1" dirty="0" smtClean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Developing a local commercial condom supply chain</a:t>
            </a:r>
          </a:p>
          <a:p>
            <a:endParaRPr lang="en-US" sz="1000" b="1" dirty="0" smtClean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500" b="1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9E228C-61A5-4371-86A7-E94731EE39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583" y="1976569"/>
            <a:ext cx="1470140" cy="1137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69FF70-D7A6-47FB-B12F-E6B8E7674C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25" y="3675588"/>
            <a:ext cx="1374121" cy="627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D92F2B-CEDA-4BEC-BE7C-82F2E8B1C64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172" y="2752663"/>
            <a:ext cx="1226739" cy="13744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53088" y="6102983"/>
            <a:ext cx="8324225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libri" charset="0"/>
              </a:rPr>
              <a:t>“Our </a:t>
            </a:r>
            <a:r>
              <a:rPr lang="en-US" sz="1500" dirty="0">
                <a:solidFill>
                  <a:srgbClr val="000000"/>
                </a:solidFill>
                <a:latin typeface="Calibri" charset="0"/>
              </a:rPr>
              <a:t>clients like our products and are willing to pay. With </a:t>
            </a:r>
            <a:r>
              <a:rPr lang="en-US" sz="1500" dirty="0" smtClean="0">
                <a:solidFill>
                  <a:srgbClr val="000000"/>
                </a:solidFill>
                <a:latin typeface="Calibri" charset="0"/>
              </a:rPr>
              <a:t>technical </a:t>
            </a:r>
            <a:r>
              <a:rPr lang="en-US" sz="1500" dirty="0">
                <a:solidFill>
                  <a:srgbClr val="000000"/>
                </a:solidFill>
                <a:latin typeface="Calibri" charset="0"/>
              </a:rPr>
              <a:t>assistance, we are </a:t>
            </a:r>
            <a:r>
              <a:rPr lang="en-US" sz="1500" dirty="0" smtClean="0">
                <a:solidFill>
                  <a:srgbClr val="000000"/>
                </a:solidFill>
                <a:latin typeface="Calibri" charset="0"/>
              </a:rPr>
              <a:t>now a </a:t>
            </a:r>
            <a:r>
              <a:rPr lang="en-US" sz="1500" dirty="0">
                <a:solidFill>
                  <a:srgbClr val="000000"/>
                </a:solidFill>
                <a:latin typeface="Calibri" charset="0"/>
              </a:rPr>
              <a:t>profitable business and can sustain and grow”. Nguyen Minh </a:t>
            </a:r>
            <a:r>
              <a:rPr lang="en-US" sz="1500" dirty="0" err="1">
                <a:solidFill>
                  <a:srgbClr val="000000"/>
                </a:solidFill>
                <a:latin typeface="Calibri" charset="0"/>
              </a:rPr>
              <a:t>Hieu</a:t>
            </a:r>
            <a:r>
              <a:rPr lang="en-US" sz="15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sz="1500" dirty="0" smtClean="0">
                <a:solidFill>
                  <a:srgbClr val="000000"/>
                </a:solidFill>
                <a:latin typeface="Calibri" charset="0"/>
              </a:rPr>
              <a:t>Director, Social </a:t>
            </a:r>
            <a:r>
              <a:rPr lang="en-US" sz="1500" dirty="0">
                <a:solidFill>
                  <a:srgbClr val="000000"/>
                </a:solidFill>
                <a:latin typeface="Calibri" charset="0"/>
              </a:rPr>
              <a:t>Enterprise Nu </a:t>
            </a:r>
            <a:r>
              <a:rPr lang="en-US" sz="1500" dirty="0" err="1" smtClean="0">
                <a:solidFill>
                  <a:srgbClr val="000000"/>
                </a:solidFill>
                <a:latin typeface="Calibri" charset="0"/>
              </a:rPr>
              <a:t>Cuoi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5312233" y="3192825"/>
            <a:ext cx="1324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9300"/>
                </a:solidFill>
                <a:latin typeface="Corbel" charset="0"/>
                <a:ea typeface="Corbel" charset="0"/>
                <a:cs typeface="Corbel" charset="0"/>
              </a:rPr>
              <a:t>KP-focused</a:t>
            </a:r>
            <a:endParaRPr lang="en-US" sz="1600" dirty="0">
              <a:solidFill>
                <a:srgbClr val="FF93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576" y="3192825"/>
            <a:ext cx="152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9300"/>
                </a:solidFill>
                <a:latin typeface="Corbel" charset="0"/>
                <a:ea typeface="Corbel" charset="0"/>
                <a:cs typeface="Corbel" charset="0"/>
              </a:rPr>
              <a:t>General market</a:t>
            </a:r>
            <a:endParaRPr lang="en-US" sz="1600">
              <a:solidFill>
                <a:srgbClr val="FF9300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USAID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2F6C"/>
      </a:accent1>
      <a:accent2>
        <a:srgbClr val="BA0C2F"/>
      </a:accent2>
      <a:accent3>
        <a:srgbClr val="0067B9"/>
      </a:accent3>
      <a:accent4>
        <a:srgbClr val="A7C6ED"/>
      </a:accent4>
      <a:accent5>
        <a:srgbClr val="651D32"/>
      </a:accent5>
      <a:accent6>
        <a:srgbClr val="8C8985"/>
      </a:accent6>
      <a:hlink>
        <a:srgbClr val="CC3300"/>
      </a:hlink>
      <a:folHlink>
        <a:srgbClr val="9966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NS Global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76855</TotalTime>
  <Words>1223</Words>
  <Application>Microsoft Office PowerPoint</Application>
  <PresentationFormat>On-screen Show (4:3)</PresentationFormat>
  <Paragraphs>192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ＭＳ 明朝</vt:lpstr>
      <vt:lpstr>Arial</vt:lpstr>
      <vt:lpstr>Avenir Book</vt:lpstr>
      <vt:lpstr>Avenir Next Condensed Demi Bold</vt:lpstr>
      <vt:lpstr>Avenir Next Condensed Medium</vt:lpstr>
      <vt:lpstr>Avenir Next Condensed Regular</vt:lpstr>
      <vt:lpstr>Calibri</vt:lpstr>
      <vt:lpstr>Calibri </vt:lpstr>
      <vt:lpstr>Calibri Light</vt:lpstr>
      <vt:lpstr>Century Gothic</vt:lpstr>
      <vt:lpstr>Corbel</vt:lpstr>
      <vt:lpstr>Segoe UI</vt:lpstr>
      <vt:lpstr>Times</vt:lpstr>
      <vt:lpstr>Verdana</vt:lpstr>
      <vt:lpstr>Wingdings</vt:lpstr>
      <vt:lpstr>Blank</vt:lpstr>
      <vt:lpstr>1_Office Theme</vt:lpstr>
      <vt:lpstr>PowerPoint Presentation</vt:lpstr>
      <vt:lpstr>PowerPoint Presentation</vt:lpstr>
      <vt:lpstr>There was both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HIV/AIDS response in Vietnam:  Current program &amp; initiatives</dc:title>
  <dc:creator>Doan, Hong</dc:creator>
  <cp:lastModifiedBy>Saal</cp:lastModifiedBy>
  <cp:revision>2281</cp:revision>
  <cp:lastPrinted>2018-07-13T08:48:30Z</cp:lastPrinted>
  <dcterms:created xsi:type="dcterms:W3CDTF">2016-09-20T07:23:16Z</dcterms:created>
  <dcterms:modified xsi:type="dcterms:W3CDTF">2018-07-26T12:29:42Z</dcterms:modified>
</cp:coreProperties>
</file>